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46"/>
  </p:notesMasterIdLst>
  <p:sldIdLst>
    <p:sldId id="256" r:id="rId2"/>
    <p:sldId id="258" r:id="rId3"/>
    <p:sldId id="261" r:id="rId4"/>
    <p:sldId id="259" r:id="rId5"/>
    <p:sldId id="323" r:id="rId6"/>
    <p:sldId id="325" r:id="rId7"/>
    <p:sldId id="326" r:id="rId8"/>
    <p:sldId id="327" r:id="rId9"/>
    <p:sldId id="328" r:id="rId10"/>
    <p:sldId id="320" r:id="rId11"/>
    <p:sldId id="329" r:id="rId12"/>
    <p:sldId id="331" r:id="rId13"/>
    <p:sldId id="341" r:id="rId14"/>
    <p:sldId id="332" r:id="rId15"/>
    <p:sldId id="321" r:id="rId16"/>
    <p:sldId id="322" r:id="rId17"/>
    <p:sldId id="342" r:id="rId18"/>
    <p:sldId id="264" r:id="rId19"/>
    <p:sldId id="343" r:id="rId20"/>
    <p:sldId id="344" r:id="rId21"/>
    <p:sldId id="345" r:id="rId22"/>
    <p:sldId id="352" r:id="rId23"/>
    <p:sldId id="346" r:id="rId24"/>
    <p:sldId id="353" r:id="rId25"/>
    <p:sldId id="347" r:id="rId26"/>
    <p:sldId id="348" r:id="rId27"/>
    <p:sldId id="349" r:id="rId28"/>
    <p:sldId id="354" r:id="rId29"/>
    <p:sldId id="350" r:id="rId30"/>
    <p:sldId id="351" r:id="rId31"/>
    <p:sldId id="355" r:id="rId32"/>
    <p:sldId id="356" r:id="rId33"/>
    <p:sldId id="357" r:id="rId34"/>
    <p:sldId id="290" r:id="rId35"/>
    <p:sldId id="333" r:id="rId36"/>
    <p:sldId id="335" r:id="rId37"/>
    <p:sldId id="334" r:id="rId38"/>
    <p:sldId id="336" r:id="rId39"/>
    <p:sldId id="337" r:id="rId40"/>
    <p:sldId id="338" r:id="rId41"/>
    <p:sldId id="339" r:id="rId42"/>
    <p:sldId id="340" r:id="rId43"/>
    <p:sldId id="307" r:id="rId44"/>
    <p:sldId id="278" r:id="rId45"/>
  </p:sldIdLst>
  <p:sldSz cx="9144000" cy="5143500" type="screen16x9"/>
  <p:notesSz cx="6858000" cy="9144000"/>
  <p:embeddedFontLst>
    <p:embeddedFont>
      <p:font typeface="Poppins" charset="0"/>
      <p:regular r:id="rId47"/>
      <p:bold r:id="rId48"/>
      <p:italic r:id="rId49"/>
      <p:boldItalic r:id="rId50"/>
    </p:embeddedFont>
    <p:embeddedFont>
      <p:font typeface="Calibri" pitchFamily="34" charset="0"/>
      <p:regular r:id="rId51"/>
      <p:bold r:id="rId52"/>
      <p:italic r:id="rId53"/>
      <p:boldItalic r:id="rId54"/>
    </p:embeddedFont>
    <p:embeddedFont>
      <p:font typeface="Poppins Light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eem Abed" initials="KA" lastIdx="1" clrIdx="0">
    <p:extLst>
      <p:ext uri="{19B8F6BF-5375-455C-9EA6-DF929625EA0E}">
        <p15:presenceInfo xmlns:p15="http://schemas.microsoft.com/office/powerpoint/2012/main" xmlns="" userId="cfbb6dfc9cb06ad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67A"/>
    <a:srgbClr val="002948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6889FDF2-B625-481D-BA84-22C9CAACC4B3}">
  <a:tblStyle styleId="{6889FDF2-B625-481D-BA84-22C9CAACC4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53" autoAdjust="0"/>
    <p:restoredTop sz="85053" autoAdjust="0"/>
  </p:normalViewPr>
  <p:slideViewPr>
    <p:cSldViewPr>
      <p:cViewPr varScale="1">
        <p:scale>
          <a:sx n="93" d="100"/>
          <a:sy n="93" d="100"/>
        </p:scale>
        <p:origin x="-438" y="-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204505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Font was 60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3151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51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51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51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516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516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516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516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51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516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51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44121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516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516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516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516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07759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80487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7079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6627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8227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Normal</a:t>
            </a:r>
            <a:r>
              <a:rPr lang="en-US" baseline="0" dirty="0" smtClean="0"/>
              <a:t> person</a:t>
            </a:r>
          </a:p>
          <a:p>
            <a:r>
              <a:rPr lang="en-US" baseline="0" dirty="0" smtClean="0"/>
              <a:t>Think to steal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981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3092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6240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51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51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81150" y="1759800"/>
            <a:ext cx="4371926" cy="32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50275" y="2175625"/>
            <a:ext cx="3879000" cy="287046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811950"/>
            <a:ext cx="4973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3144850"/>
            <a:ext cx="2493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9349" y="2301324"/>
            <a:ext cx="3702249" cy="26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1"/>
          </p:nvPr>
        </p:nvSpPr>
        <p:spPr>
          <a:xfrm>
            <a:off x="457200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2"/>
          </p:nvPr>
        </p:nvSpPr>
        <p:spPr>
          <a:xfrm>
            <a:off x="3392100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3"/>
          </p:nvPr>
        </p:nvSpPr>
        <p:spPr>
          <a:xfrm>
            <a:off x="6326997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72725" y="2225700"/>
            <a:ext cx="3118876" cy="276539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41170" y="2518284"/>
            <a:ext cx="3450425" cy="24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●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Muli"/>
              <a:buChar char="○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uli"/>
              <a:buChar char="■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5" r:id="rId5"/>
    <p:sldLayoutId id="2147483658" r:id="rId6"/>
  </p:sldLayoutIdLst>
  <p:transition spd="slow">
    <p:push dir="u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jpe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4000" dirty="0" smtClean="0">
                <a:solidFill>
                  <a:srgbClr val="00467A"/>
                </a:solidFill>
              </a:rPr>
              <a:t>Phone Finder</a:t>
            </a:r>
            <a:br>
              <a:rPr lang="en" sz="4000" dirty="0" smtClean="0">
                <a:solidFill>
                  <a:srgbClr val="00467A"/>
                </a:solidFill>
              </a:rPr>
            </a:br>
            <a:r>
              <a:rPr lang="en" sz="4000" dirty="0">
                <a:solidFill>
                  <a:srgbClr val="00467A"/>
                </a:solidFill>
              </a:rPr>
              <a:t/>
            </a:r>
            <a:br>
              <a:rPr lang="en" sz="4000" dirty="0">
                <a:solidFill>
                  <a:srgbClr val="00467A"/>
                </a:solidFill>
              </a:rPr>
            </a:br>
            <a:r>
              <a:rPr lang="en-US" sz="2400" dirty="0">
                <a:solidFill>
                  <a:srgbClr val="00467A"/>
                </a:solidFill>
              </a:rPr>
              <a:t>Supervised by </a:t>
            </a:r>
            <a:r>
              <a:rPr lang="en-US" sz="2800" dirty="0" smtClean="0">
                <a:solidFill>
                  <a:srgbClr val="00467A"/>
                </a:solidFill>
              </a:rPr>
              <a:t/>
            </a:r>
            <a:br>
              <a:rPr lang="en-US" sz="2800" dirty="0" smtClean="0">
                <a:solidFill>
                  <a:srgbClr val="00467A"/>
                </a:solidFill>
              </a:rPr>
            </a:br>
            <a:r>
              <a:rPr lang="en-US" sz="2800" i="1" dirty="0" smtClean="0">
                <a:solidFill>
                  <a:srgbClr val="00467A"/>
                </a:solidFill>
              </a:rPr>
              <a:t>Dr</a:t>
            </a:r>
            <a:r>
              <a:rPr lang="en-US" sz="2800" i="1" dirty="0">
                <a:solidFill>
                  <a:srgbClr val="00467A"/>
                </a:solidFill>
              </a:rPr>
              <a:t>. </a:t>
            </a:r>
            <a:r>
              <a:rPr lang="en-US" sz="2800" i="1" dirty="0" err="1">
                <a:solidFill>
                  <a:srgbClr val="00467A"/>
                </a:solidFill>
              </a:rPr>
              <a:t>Amr</a:t>
            </a:r>
            <a:r>
              <a:rPr lang="en-US" sz="2800" i="1" dirty="0">
                <a:solidFill>
                  <a:srgbClr val="00467A"/>
                </a:solidFill>
              </a:rPr>
              <a:t> </a:t>
            </a:r>
            <a:r>
              <a:rPr lang="en-US" sz="2800" i="1" dirty="0" err="1" smtClean="0">
                <a:solidFill>
                  <a:srgbClr val="00467A"/>
                </a:solidFill>
              </a:rPr>
              <a:t>Badr</a:t>
            </a:r>
            <a:r>
              <a:rPr lang="en-US" sz="2800" i="1" dirty="0" smtClean="0">
                <a:solidFill>
                  <a:srgbClr val="00467A"/>
                </a:solidFill>
              </a:rPr>
              <a:t>    </a:t>
            </a:r>
            <a:br>
              <a:rPr lang="en-US" sz="2800" i="1" dirty="0" smtClean="0">
                <a:solidFill>
                  <a:srgbClr val="00467A"/>
                </a:solidFill>
              </a:rPr>
            </a:br>
            <a:r>
              <a:rPr lang="en-US" sz="2800" i="1" dirty="0" err="1" smtClean="0">
                <a:solidFill>
                  <a:srgbClr val="00467A"/>
                </a:solidFill>
              </a:rPr>
              <a:t>Dr.Eman</a:t>
            </a:r>
            <a:r>
              <a:rPr lang="en-US" sz="2800" i="1" dirty="0" smtClean="0">
                <a:solidFill>
                  <a:srgbClr val="00467A"/>
                </a:solidFill>
              </a:rPr>
              <a:t> </a:t>
            </a:r>
            <a:r>
              <a:rPr lang="en-US" sz="2800" i="1" dirty="0" err="1" smtClean="0">
                <a:solidFill>
                  <a:srgbClr val="00467A"/>
                </a:solidFill>
              </a:rPr>
              <a:t>Hossny</a:t>
            </a:r>
            <a:endParaRPr sz="2800" dirty="0">
              <a:solidFill>
                <a:srgbClr val="00467A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9600" y="4095750"/>
            <a:ext cx="381000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467A"/>
                </a:solidFill>
              </a:rPr>
              <a:t>Graduation Project </a:t>
            </a:r>
          </a:p>
          <a:p>
            <a:r>
              <a:rPr lang="en-US" dirty="0">
                <a:solidFill>
                  <a:srgbClr val="00467A"/>
                </a:solidFill>
              </a:rPr>
              <a:t>Academic Year 2019-2020 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-933450"/>
            <a:ext cx="6096000" cy="1619200"/>
          </a:xfrm>
        </p:spPr>
        <p:txBody>
          <a:bodyPr/>
          <a:lstStyle/>
          <a:p>
            <a:r>
              <a:rPr lang="en-US" sz="2800" dirty="0" smtClean="0">
                <a:solidFill>
                  <a:srgbClr val="00467A"/>
                </a:solidFill>
              </a:rPr>
              <a:t>Problem Definition</a:t>
            </a:r>
            <a:endParaRPr lang="en-US" sz="2800" dirty="0">
              <a:solidFill>
                <a:srgbClr val="00467A"/>
              </a:solidFill>
            </a:endParaRPr>
          </a:p>
        </p:txBody>
      </p:sp>
      <p:sp>
        <p:nvSpPr>
          <p:cNvPr id="7" name="AutoShape 13" descr="https://image.flaticon.com/icons/svg/733/733590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685750"/>
            <a:ext cx="685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2">
                    <a:lumMod val="25000"/>
                  </a:schemeClr>
                </a:solidFill>
                <a:latin typeface="Muli"/>
              </a:rPr>
              <a:t>Store owner can’t find a way to make his online advertisements. </a:t>
            </a:r>
            <a:endParaRPr lang="en-US" sz="1800" dirty="0">
              <a:solidFill>
                <a:schemeClr val="tx2">
                  <a:lumMod val="25000"/>
                </a:schemeClr>
              </a:solidFill>
              <a:latin typeface="Muli"/>
            </a:endParaRPr>
          </a:p>
        </p:txBody>
      </p:sp>
      <p:pic>
        <p:nvPicPr>
          <p:cNvPr id="13" name="Picture 2" descr="C:\Users\Kase\Downloads\image-removebg-preview (3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" y="1504950"/>
            <a:ext cx="3686175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2514600" y="1352550"/>
            <a:ext cx="1828800" cy="990600"/>
            <a:chOff x="2514600" y="1352550"/>
            <a:chExt cx="1828800" cy="990600"/>
          </a:xfrm>
        </p:grpSpPr>
        <p:sp>
          <p:nvSpPr>
            <p:cNvPr id="15" name="Cloud Callout 14"/>
            <p:cNvSpPr/>
            <p:nvPr/>
          </p:nvSpPr>
          <p:spPr>
            <a:xfrm>
              <a:off x="2514600" y="1352550"/>
              <a:ext cx="1828800" cy="990600"/>
            </a:xfrm>
            <a:prstGeom prst="cloudCallout">
              <a:avLst>
                <a:gd name="adj1" fmla="val -30243"/>
                <a:gd name="adj2" fmla="val 7617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65617D"/>
                </a:solidFill>
              </a:endParaRPr>
            </a:p>
          </p:txBody>
        </p:sp>
        <p:pic>
          <p:nvPicPr>
            <p:cNvPr id="16" name="Picture 3" descr="C:\Users\Kase\Desktop\facebook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024" y="1504950"/>
              <a:ext cx="289176" cy="289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C:\Users\Kase\Desktop\twitter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7024" y="1504950"/>
              <a:ext cx="289176" cy="289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5" descr="C:\Users\Kase\Desktop\instagram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1661" y="148932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9" descr="https://www.flaticon.com/premium-icon/icons/svg/3256/3256016.sv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800" y="188595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4" descr="C:\Users\Kase\Desktop\youtube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9000" y="1901574"/>
              <a:ext cx="289176" cy="289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104138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366" y="114150"/>
            <a:ext cx="6300300" cy="857400"/>
          </a:xfrm>
        </p:spPr>
        <p:txBody>
          <a:bodyPr/>
          <a:lstStyle/>
          <a:p>
            <a:r>
              <a:rPr lang="en-US" sz="2800" dirty="0">
                <a:solidFill>
                  <a:srgbClr val="00467A"/>
                </a:solidFill>
              </a:rPr>
              <a:t>P</a:t>
            </a:r>
            <a:r>
              <a:rPr lang="en-US" sz="2800" dirty="0" smtClean="0">
                <a:solidFill>
                  <a:srgbClr val="00467A"/>
                </a:solidFill>
              </a:rPr>
              <a:t>roblem </a:t>
            </a:r>
            <a:r>
              <a:rPr lang="en-US" sz="2800" dirty="0">
                <a:solidFill>
                  <a:srgbClr val="00467A"/>
                </a:solidFill>
              </a:rPr>
              <a:t>D</a:t>
            </a:r>
            <a:r>
              <a:rPr lang="en-US" sz="2800" dirty="0" smtClean="0">
                <a:solidFill>
                  <a:srgbClr val="00467A"/>
                </a:solidFill>
              </a:rPr>
              <a:t>efinition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3950"/>
            <a:ext cx="8382000" cy="3801775"/>
          </a:xfrm>
        </p:spPr>
        <p:txBody>
          <a:bodyPr/>
          <a:lstStyle/>
          <a:p>
            <a:r>
              <a:rPr lang="en-US" dirty="0" smtClean="0"/>
              <a:t>User can’t know the mobile features from its appearance.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grpSp>
        <p:nvGrpSpPr>
          <p:cNvPr id="10" name="Group 9"/>
          <p:cNvGrpSpPr/>
          <p:nvPr/>
        </p:nvGrpSpPr>
        <p:grpSpPr>
          <a:xfrm>
            <a:off x="4778259" y="1809751"/>
            <a:ext cx="4031883" cy="2362200"/>
            <a:chOff x="4778259" y="1809751"/>
            <a:chExt cx="4031883" cy="2362200"/>
          </a:xfrm>
        </p:grpSpPr>
        <p:pic>
          <p:nvPicPr>
            <p:cNvPr id="7" name="Picture 6" descr="C:\Users\Kase\Downloads\image-removebg-preview (5)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778259" y="1809751"/>
              <a:ext cx="4031883" cy="2362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C:\Users\Kase\Downloads\pngwing.com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0631" y="2433958"/>
              <a:ext cx="418069" cy="52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371284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96" y="169629"/>
            <a:ext cx="6300300" cy="857400"/>
          </a:xfrm>
        </p:spPr>
        <p:txBody>
          <a:bodyPr/>
          <a:lstStyle/>
          <a:p>
            <a:r>
              <a:rPr lang="en-US" sz="2800" dirty="0">
                <a:solidFill>
                  <a:srgbClr val="00467A"/>
                </a:solidFill>
              </a:rPr>
              <a:t>O</a:t>
            </a:r>
            <a:r>
              <a:rPr lang="en-US" sz="2800" dirty="0" smtClean="0">
                <a:solidFill>
                  <a:srgbClr val="00467A"/>
                </a:solidFill>
              </a:rPr>
              <a:t>bjectives</a:t>
            </a:r>
            <a:endParaRPr lang="en-US" sz="2800" dirty="0">
              <a:solidFill>
                <a:srgbClr val="00467A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428750"/>
            <a:ext cx="7848600" cy="35179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mtClean="0"/>
          </a:p>
          <a:p>
            <a:endParaRPr lang="en-US" dirty="0"/>
          </a:p>
        </p:txBody>
      </p:sp>
      <p:grpSp>
        <p:nvGrpSpPr>
          <p:cNvPr id="5" name="Google Shape;229;p30"/>
          <p:cNvGrpSpPr/>
          <p:nvPr/>
        </p:nvGrpSpPr>
        <p:grpSpPr>
          <a:xfrm>
            <a:off x="311496" y="1352550"/>
            <a:ext cx="2950548" cy="1149651"/>
            <a:chOff x="1175776" y="1554778"/>
            <a:chExt cx="2950548" cy="1149651"/>
          </a:xfrm>
        </p:grpSpPr>
        <p:sp>
          <p:nvSpPr>
            <p:cNvPr id="6" name="Google Shape;230;p30"/>
            <p:cNvSpPr/>
            <p:nvPr/>
          </p:nvSpPr>
          <p:spPr>
            <a:xfrm rot="5400000">
              <a:off x="2340107" y="390447"/>
              <a:ext cx="530805" cy="2859468"/>
            </a:xfrm>
            <a:prstGeom prst="roundRect">
              <a:avLst>
                <a:gd name="adj" fmla="val 50000"/>
              </a:avLst>
            </a:prstGeom>
            <a:solidFill>
              <a:srgbClr val="52A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CBE5F"/>
                </a:solidFill>
              </a:endParaRPr>
            </a:p>
          </p:txBody>
        </p:sp>
        <p:sp>
          <p:nvSpPr>
            <p:cNvPr id="7" name="Google Shape;231;p30"/>
            <p:cNvSpPr/>
            <p:nvPr/>
          </p:nvSpPr>
          <p:spPr>
            <a:xfrm>
              <a:off x="1332565" y="1628799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52A551"/>
                  </a:solidFill>
                  <a:latin typeface="Muli"/>
                  <a:ea typeface="Muli"/>
                  <a:cs typeface="Muli"/>
                  <a:sym typeface="Muli"/>
                </a:rPr>
                <a:t>1</a:t>
              </a:r>
              <a:endParaRPr sz="1200" b="1" dirty="0">
                <a:solidFill>
                  <a:srgbClr val="52A55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Google Shape;232;p30"/>
            <p:cNvSpPr txBox="1"/>
            <p:nvPr/>
          </p:nvSpPr>
          <p:spPr>
            <a:xfrm>
              <a:off x="1793720" y="165526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 smtClean="0">
                  <a:solidFill>
                    <a:schemeClr val="bg1"/>
                  </a:solidFill>
                  <a:latin typeface="Muli"/>
                  <a:ea typeface="Muli"/>
                  <a:cs typeface="Muli"/>
                  <a:sym typeface="Muli"/>
                </a:rPr>
                <a:t>Phone Recognizer</a:t>
              </a:r>
              <a:endParaRPr sz="800" b="1" dirty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9" name="Google Shape;233;p30"/>
            <p:cNvSpPr txBox="1"/>
            <p:nvPr/>
          </p:nvSpPr>
          <p:spPr>
            <a:xfrm>
              <a:off x="1503274" y="2106312"/>
              <a:ext cx="2263302" cy="59811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>
                <a:spcAft>
                  <a:spcPts val="1600"/>
                </a:spcAft>
              </a:pPr>
              <a:r>
                <a:rPr lang="en-US" sz="1050" dirty="0">
                  <a:solidFill>
                    <a:srgbClr val="65617D"/>
                  </a:solidFill>
                  <a:latin typeface="Muli"/>
                  <a:ea typeface="Muli"/>
                  <a:cs typeface="Muli"/>
                  <a:sym typeface="Muli"/>
                </a:rPr>
                <a:t>Building Deep Learning(DL) Model to Recognize the mobile brand and name.</a:t>
              </a:r>
            </a:p>
          </p:txBody>
        </p:sp>
      </p:grpSp>
      <p:grpSp>
        <p:nvGrpSpPr>
          <p:cNvPr id="10" name="Google Shape;229;p30"/>
          <p:cNvGrpSpPr/>
          <p:nvPr/>
        </p:nvGrpSpPr>
        <p:grpSpPr>
          <a:xfrm>
            <a:off x="2014350" y="3046342"/>
            <a:ext cx="3055311" cy="1389060"/>
            <a:chOff x="4436823" y="2056278"/>
            <a:chExt cx="3055311" cy="1389060"/>
          </a:xfrm>
        </p:grpSpPr>
        <p:sp>
          <p:nvSpPr>
            <p:cNvPr id="11" name="Google Shape;230;p30"/>
            <p:cNvSpPr/>
            <p:nvPr/>
          </p:nvSpPr>
          <p:spPr>
            <a:xfrm rot="5400000">
              <a:off x="5677493" y="815608"/>
              <a:ext cx="573972" cy="3055311"/>
            </a:xfrm>
            <a:prstGeom prst="roundRect">
              <a:avLst>
                <a:gd name="adj" fmla="val 50000"/>
              </a:avLst>
            </a:prstGeom>
            <a:solidFill>
              <a:srgbClr val="52A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7CBE5F"/>
                </a:solidFill>
              </a:endParaRPr>
            </a:p>
          </p:txBody>
        </p:sp>
        <p:sp>
          <p:nvSpPr>
            <p:cNvPr id="12" name="Google Shape;231;p30"/>
            <p:cNvSpPr/>
            <p:nvPr/>
          </p:nvSpPr>
          <p:spPr>
            <a:xfrm>
              <a:off x="4633790" y="2151756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 smtClean="0">
                  <a:solidFill>
                    <a:srgbClr val="52A551"/>
                  </a:solidFill>
                  <a:latin typeface="Muli"/>
                  <a:ea typeface="Muli"/>
                  <a:cs typeface="Muli"/>
                  <a:sym typeface="Muli"/>
                </a:rPr>
                <a:t>3</a:t>
              </a:r>
              <a:endParaRPr sz="1200" b="1" dirty="0">
                <a:solidFill>
                  <a:srgbClr val="52A55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3" name="Google Shape;232;p30"/>
            <p:cNvSpPr txBox="1"/>
            <p:nvPr/>
          </p:nvSpPr>
          <p:spPr>
            <a:xfrm>
              <a:off x="4963688" y="2133868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4" name="Google Shape;233;p30"/>
            <p:cNvSpPr txBox="1"/>
            <p:nvPr/>
          </p:nvSpPr>
          <p:spPr>
            <a:xfrm>
              <a:off x="4804627" y="2645005"/>
              <a:ext cx="2263302" cy="800333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>
                <a:spcAft>
                  <a:spcPts val="1600"/>
                </a:spcAft>
              </a:pPr>
              <a:r>
                <a:rPr lang="en-US" sz="1050" dirty="0">
                  <a:solidFill>
                    <a:srgbClr val="65617D"/>
                  </a:solidFill>
                  <a:latin typeface="Muli"/>
                  <a:ea typeface="Muli"/>
                  <a:cs typeface="Muli"/>
                  <a:sym typeface="Muli"/>
                </a:rPr>
                <a:t>Designing Machine Learning(ML) model to recommend The best Store and mobile according to User Preferences.</a:t>
              </a:r>
            </a:p>
          </p:txBody>
        </p:sp>
      </p:grpSp>
      <p:grpSp>
        <p:nvGrpSpPr>
          <p:cNvPr id="15" name="Google Shape;229;p30"/>
          <p:cNvGrpSpPr/>
          <p:nvPr/>
        </p:nvGrpSpPr>
        <p:grpSpPr>
          <a:xfrm>
            <a:off x="3542006" y="1352550"/>
            <a:ext cx="2950548" cy="1254757"/>
            <a:chOff x="1175776" y="1593818"/>
            <a:chExt cx="2950548" cy="1254757"/>
          </a:xfrm>
        </p:grpSpPr>
        <p:sp>
          <p:nvSpPr>
            <p:cNvPr id="16" name="Google Shape;230;p30"/>
            <p:cNvSpPr/>
            <p:nvPr/>
          </p:nvSpPr>
          <p:spPr>
            <a:xfrm rot="5400000">
              <a:off x="2359628" y="409966"/>
              <a:ext cx="491764" cy="2859468"/>
            </a:xfrm>
            <a:prstGeom prst="roundRect">
              <a:avLst>
                <a:gd name="adj" fmla="val 50000"/>
              </a:avLst>
            </a:prstGeom>
            <a:solidFill>
              <a:srgbClr val="52A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CBE5F"/>
                </a:solidFill>
              </a:endParaRPr>
            </a:p>
          </p:txBody>
        </p:sp>
        <p:sp>
          <p:nvSpPr>
            <p:cNvPr id="17" name="Google Shape;231;p30"/>
            <p:cNvSpPr/>
            <p:nvPr/>
          </p:nvSpPr>
          <p:spPr>
            <a:xfrm>
              <a:off x="1332565" y="1633637"/>
              <a:ext cx="374100" cy="3692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52A551"/>
                  </a:solidFill>
                  <a:latin typeface="Muli"/>
                  <a:ea typeface="Muli"/>
                  <a:cs typeface="Muli"/>
                  <a:sym typeface="Muli"/>
                </a:rPr>
                <a:t>2</a:t>
              </a:r>
              <a:endParaRPr sz="1200" b="1" dirty="0">
                <a:solidFill>
                  <a:srgbClr val="52A55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8" name="Google Shape;232;p30"/>
            <p:cNvSpPr txBox="1"/>
            <p:nvPr/>
          </p:nvSpPr>
          <p:spPr>
            <a:xfrm>
              <a:off x="1793720" y="165526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lnSpc>
                  <a:spcPct val="115000"/>
                </a:lnSpc>
              </a:pPr>
              <a:r>
                <a:rPr lang="en-US" sz="1200" b="1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Software Community</a:t>
              </a:r>
              <a:endParaRPr lang="en-US" sz="8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9" name="Google Shape;233;p30"/>
            <p:cNvSpPr txBox="1"/>
            <p:nvPr/>
          </p:nvSpPr>
          <p:spPr>
            <a:xfrm>
              <a:off x="1503274" y="2106312"/>
              <a:ext cx="2263302" cy="742263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spcAft>
                  <a:spcPts val="1600"/>
                </a:spcAft>
              </a:pPr>
              <a:r>
                <a:rPr lang="en-US" sz="1050" dirty="0">
                  <a:solidFill>
                    <a:srgbClr val="65617D"/>
                  </a:solidFill>
                  <a:latin typeface="Muli"/>
                  <a:ea typeface="Muli"/>
                  <a:cs typeface="Muli"/>
                  <a:sym typeface="Muli"/>
                </a:rPr>
                <a:t>Developing Software Community to communicate between Mobile Stores and </a:t>
              </a:r>
              <a:r>
                <a:rPr lang="en-US" sz="1050" dirty="0" smtClean="0">
                  <a:solidFill>
                    <a:srgbClr val="65617D"/>
                  </a:solidFill>
                  <a:latin typeface="Muli"/>
                  <a:ea typeface="Muli"/>
                  <a:cs typeface="Muli"/>
                  <a:sym typeface="Muli"/>
                </a:rPr>
                <a:t>users.</a:t>
              </a:r>
              <a:endParaRPr lang="en-US" sz="1050" b="1" dirty="0">
                <a:solidFill>
                  <a:srgbClr val="65617D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lvl="0">
                <a:spcAft>
                  <a:spcPts val="1600"/>
                </a:spcAft>
              </a:pPr>
              <a:endParaRPr lang="en-US" sz="1050" dirty="0">
                <a:solidFill>
                  <a:srgbClr val="65617D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2624682" y="3166329"/>
            <a:ext cx="2374368" cy="3400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b="1" dirty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Recommendation System</a:t>
            </a:r>
            <a:endParaRPr lang="en-US" sz="900" b="1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12164635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496" y="169629"/>
            <a:ext cx="6300300" cy="857400"/>
          </a:xfrm>
        </p:spPr>
        <p:txBody>
          <a:bodyPr/>
          <a:lstStyle/>
          <a:p>
            <a:r>
              <a:rPr lang="en-US" sz="2800" dirty="0" smtClean="0">
                <a:solidFill>
                  <a:srgbClr val="00467A"/>
                </a:solidFill>
              </a:rPr>
              <a:t>Challenges</a:t>
            </a:r>
            <a:endParaRPr lang="en-US" sz="2800" dirty="0">
              <a:solidFill>
                <a:srgbClr val="00467A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200" y="1428750"/>
            <a:ext cx="7848600" cy="35179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mtClean="0"/>
          </a:p>
          <a:p>
            <a:endParaRPr lang="en-US" dirty="0"/>
          </a:p>
        </p:txBody>
      </p:sp>
      <p:grpSp>
        <p:nvGrpSpPr>
          <p:cNvPr id="5" name="Google Shape;229;p30"/>
          <p:cNvGrpSpPr/>
          <p:nvPr/>
        </p:nvGrpSpPr>
        <p:grpSpPr>
          <a:xfrm>
            <a:off x="311496" y="1352550"/>
            <a:ext cx="2950548" cy="1149651"/>
            <a:chOff x="1175776" y="1554778"/>
            <a:chExt cx="2950548" cy="1149651"/>
          </a:xfrm>
        </p:grpSpPr>
        <p:sp>
          <p:nvSpPr>
            <p:cNvPr id="6" name="Google Shape;230;p30"/>
            <p:cNvSpPr/>
            <p:nvPr/>
          </p:nvSpPr>
          <p:spPr>
            <a:xfrm rot="5400000">
              <a:off x="2340107" y="390447"/>
              <a:ext cx="530805" cy="2859468"/>
            </a:xfrm>
            <a:prstGeom prst="roundRect">
              <a:avLst>
                <a:gd name="adj" fmla="val 50000"/>
              </a:avLst>
            </a:prstGeom>
            <a:solidFill>
              <a:srgbClr val="52A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CBE5F"/>
                </a:solidFill>
              </a:endParaRPr>
            </a:p>
          </p:txBody>
        </p:sp>
        <p:sp>
          <p:nvSpPr>
            <p:cNvPr id="7" name="Google Shape;231;p30"/>
            <p:cNvSpPr/>
            <p:nvPr/>
          </p:nvSpPr>
          <p:spPr>
            <a:xfrm>
              <a:off x="1332565" y="1628799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 dirty="0">
                <a:solidFill>
                  <a:srgbClr val="52A55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8" name="Google Shape;232;p30"/>
            <p:cNvSpPr txBox="1"/>
            <p:nvPr/>
          </p:nvSpPr>
          <p:spPr>
            <a:xfrm>
              <a:off x="1793720" y="165526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 smtClean="0">
                  <a:solidFill>
                    <a:schemeClr val="bg1"/>
                  </a:solidFill>
                  <a:latin typeface="Muli"/>
                  <a:ea typeface="Muli"/>
                  <a:cs typeface="Muli"/>
                  <a:sym typeface="Muli"/>
                </a:rPr>
                <a:t>Adding new mobile</a:t>
              </a:r>
              <a:endParaRPr sz="800" b="1" dirty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9" name="Google Shape;233;p30"/>
            <p:cNvSpPr txBox="1"/>
            <p:nvPr/>
          </p:nvSpPr>
          <p:spPr>
            <a:xfrm>
              <a:off x="1503274" y="2106312"/>
              <a:ext cx="2263302" cy="59811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>
                <a:spcAft>
                  <a:spcPts val="1600"/>
                </a:spcAft>
              </a:pPr>
              <a:r>
                <a:rPr lang="en-US" sz="1050" dirty="0" smtClean="0">
                  <a:solidFill>
                    <a:srgbClr val="65617D"/>
                  </a:solidFill>
                  <a:latin typeface="Muli"/>
                  <a:ea typeface="Muli"/>
                  <a:cs typeface="Muli"/>
                  <a:sym typeface="Muli"/>
                </a:rPr>
                <a:t>To let model recognize new mobile you should collect enough dataset </a:t>
              </a:r>
              <a:endParaRPr lang="en-US" sz="1050" dirty="0">
                <a:solidFill>
                  <a:srgbClr val="65617D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0" name="Google Shape;229;p30"/>
          <p:cNvGrpSpPr/>
          <p:nvPr/>
        </p:nvGrpSpPr>
        <p:grpSpPr>
          <a:xfrm>
            <a:off x="2014350" y="3031846"/>
            <a:ext cx="3055311" cy="1401825"/>
            <a:chOff x="4436823" y="2056278"/>
            <a:chExt cx="3055311" cy="1401825"/>
          </a:xfrm>
        </p:grpSpPr>
        <p:sp>
          <p:nvSpPr>
            <p:cNvPr id="11" name="Google Shape;230;p30"/>
            <p:cNvSpPr/>
            <p:nvPr/>
          </p:nvSpPr>
          <p:spPr>
            <a:xfrm rot="5400000">
              <a:off x="5677493" y="815608"/>
              <a:ext cx="573972" cy="3055311"/>
            </a:xfrm>
            <a:prstGeom prst="roundRect">
              <a:avLst>
                <a:gd name="adj" fmla="val 50000"/>
              </a:avLst>
            </a:prstGeom>
            <a:solidFill>
              <a:srgbClr val="52A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7CBE5F"/>
                </a:solidFill>
              </a:endParaRPr>
            </a:p>
          </p:txBody>
        </p:sp>
        <p:sp>
          <p:nvSpPr>
            <p:cNvPr id="12" name="Google Shape;231;p30"/>
            <p:cNvSpPr/>
            <p:nvPr/>
          </p:nvSpPr>
          <p:spPr>
            <a:xfrm>
              <a:off x="4633790" y="2151756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 dirty="0">
                <a:solidFill>
                  <a:srgbClr val="52A55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3" name="Google Shape;232;p30"/>
            <p:cNvSpPr txBox="1"/>
            <p:nvPr/>
          </p:nvSpPr>
          <p:spPr>
            <a:xfrm>
              <a:off x="4963688" y="2133868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dirty="0">
                <a:solidFill>
                  <a:schemeClr val="tx2">
                    <a:lumMod val="25000"/>
                  </a:schemeClr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4" name="Google Shape;233;p30"/>
            <p:cNvSpPr txBox="1"/>
            <p:nvPr/>
          </p:nvSpPr>
          <p:spPr>
            <a:xfrm>
              <a:off x="4802971" y="2657770"/>
              <a:ext cx="2263302" cy="800333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>
                <a:spcAft>
                  <a:spcPts val="1600"/>
                </a:spcAft>
              </a:pPr>
              <a:r>
                <a:rPr lang="en-US" sz="1050" dirty="0" smtClean="0">
                  <a:solidFill>
                    <a:srgbClr val="65617D"/>
                  </a:solidFill>
                  <a:latin typeface="Muli"/>
                  <a:ea typeface="Muli"/>
                  <a:cs typeface="Muli"/>
                  <a:sym typeface="Muli"/>
                </a:rPr>
                <a:t>To analyze large video may take several time according to server performance</a:t>
              </a:r>
              <a:endParaRPr lang="en-US" sz="1050" dirty="0">
                <a:solidFill>
                  <a:srgbClr val="65617D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5" name="Google Shape;229;p30"/>
          <p:cNvGrpSpPr/>
          <p:nvPr/>
        </p:nvGrpSpPr>
        <p:grpSpPr>
          <a:xfrm>
            <a:off x="3546870" y="1343808"/>
            <a:ext cx="2950548" cy="1254757"/>
            <a:chOff x="1175776" y="1593818"/>
            <a:chExt cx="2950548" cy="1254757"/>
          </a:xfrm>
        </p:grpSpPr>
        <p:sp>
          <p:nvSpPr>
            <p:cNvPr id="16" name="Google Shape;230;p30"/>
            <p:cNvSpPr/>
            <p:nvPr/>
          </p:nvSpPr>
          <p:spPr>
            <a:xfrm rot="5400000">
              <a:off x="2359628" y="409966"/>
              <a:ext cx="491764" cy="2859468"/>
            </a:xfrm>
            <a:prstGeom prst="roundRect">
              <a:avLst>
                <a:gd name="adj" fmla="val 50000"/>
              </a:avLst>
            </a:prstGeom>
            <a:solidFill>
              <a:srgbClr val="52A5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CBE5F"/>
                </a:solidFill>
              </a:endParaRPr>
            </a:p>
          </p:txBody>
        </p:sp>
        <p:sp>
          <p:nvSpPr>
            <p:cNvPr id="17" name="Google Shape;231;p30"/>
            <p:cNvSpPr/>
            <p:nvPr/>
          </p:nvSpPr>
          <p:spPr>
            <a:xfrm>
              <a:off x="1332565" y="1633637"/>
              <a:ext cx="374100" cy="3692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 dirty="0">
                <a:solidFill>
                  <a:srgbClr val="52A55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8" name="Google Shape;232;p30"/>
            <p:cNvSpPr txBox="1"/>
            <p:nvPr/>
          </p:nvSpPr>
          <p:spPr>
            <a:xfrm>
              <a:off x="1793720" y="165526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>
                <a:lnSpc>
                  <a:spcPct val="115000"/>
                </a:lnSpc>
              </a:pPr>
              <a:r>
                <a:rPr lang="en-US" sz="1200" b="1" dirty="0" smtClean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Recommend with more features</a:t>
              </a:r>
              <a:endParaRPr lang="en-US" sz="8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9" name="Google Shape;233;p30"/>
            <p:cNvSpPr txBox="1"/>
            <p:nvPr/>
          </p:nvSpPr>
          <p:spPr>
            <a:xfrm>
              <a:off x="1503274" y="2106312"/>
              <a:ext cx="2263302" cy="742263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spcAft>
                  <a:spcPts val="1600"/>
                </a:spcAft>
              </a:pPr>
              <a:r>
                <a:rPr lang="en-US" sz="1050" dirty="0" smtClean="0">
                  <a:solidFill>
                    <a:srgbClr val="65617D"/>
                  </a:solidFill>
                  <a:latin typeface="Muli"/>
                  <a:ea typeface="Muli"/>
                  <a:cs typeface="Muli"/>
                  <a:sym typeface="Muli"/>
                </a:rPr>
                <a:t>In our dataset you can recommend mobiles only using size and battery.</a:t>
              </a:r>
              <a:endParaRPr lang="en-US" sz="1050" b="1" dirty="0">
                <a:solidFill>
                  <a:srgbClr val="65617D"/>
                </a:solidFill>
                <a:latin typeface="Muli"/>
                <a:ea typeface="Muli"/>
                <a:cs typeface="Muli"/>
                <a:sym typeface="Muli"/>
              </a:endParaRPr>
            </a:p>
            <a:p>
              <a:pPr lvl="0">
                <a:spcAft>
                  <a:spcPts val="1600"/>
                </a:spcAft>
              </a:pPr>
              <a:endParaRPr lang="en-US" sz="1050" dirty="0">
                <a:solidFill>
                  <a:srgbClr val="65617D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2624682" y="3166329"/>
            <a:ext cx="1806905" cy="318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b="1" dirty="0" smtClean="0">
                <a:solidFill>
                  <a:schemeClr val="bg1"/>
                </a:solidFill>
                <a:latin typeface="Muli"/>
                <a:ea typeface="Muli"/>
                <a:cs typeface="Muli"/>
                <a:sym typeface="Muli"/>
              </a:rPr>
              <a:t>Video performance</a:t>
            </a:r>
            <a:endParaRPr lang="en-US" sz="900" b="1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" name="Google Shape;464;p40"/>
          <p:cNvSpPr/>
          <p:nvPr/>
        </p:nvSpPr>
        <p:spPr>
          <a:xfrm>
            <a:off x="3712735" y="1390353"/>
            <a:ext cx="356135" cy="365107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464;p40"/>
          <p:cNvSpPr/>
          <p:nvPr/>
        </p:nvSpPr>
        <p:spPr>
          <a:xfrm>
            <a:off x="463174" y="1413995"/>
            <a:ext cx="379017" cy="425073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464;p40"/>
          <p:cNvSpPr/>
          <p:nvPr/>
        </p:nvSpPr>
        <p:spPr>
          <a:xfrm>
            <a:off x="2211317" y="3133484"/>
            <a:ext cx="390173" cy="385853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51321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6124" y="107574"/>
            <a:ext cx="3617064" cy="568873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rgbClr val="002948"/>
                </a:solidFill>
              </a:rPr>
              <a:t>System Architecture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cxnSp>
        <p:nvCxnSpPr>
          <p:cNvPr id="8" name="Straight Arrow Connector 7"/>
          <p:cNvCxnSpPr>
            <a:stCxn id="18" idx="3"/>
          </p:cNvCxnSpPr>
          <p:nvPr/>
        </p:nvCxnSpPr>
        <p:spPr>
          <a:xfrm flipV="1">
            <a:off x="1340822" y="2454587"/>
            <a:ext cx="2572204" cy="137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905002" y="3111357"/>
            <a:ext cx="1815025" cy="7452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16" idx="1"/>
          </p:cNvCxnSpPr>
          <p:nvPr/>
        </p:nvCxnSpPr>
        <p:spPr>
          <a:xfrm>
            <a:off x="4721733" y="2846142"/>
            <a:ext cx="2604565" cy="8591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2" idx="2"/>
            <a:endCxn id="18" idx="0"/>
          </p:cNvCxnSpPr>
          <p:nvPr/>
        </p:nvCxnSpPr>
        <p:spPr>
          <a:xfrm flipH="1">
            <a:off x="915706" y="1164031"/>
            <a:ext cx="81016" cy="8791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Boy man person user woman icon - Avatar Vol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78" y="0"/>
            <a:ext cx="1518488" cy="1164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Server Icons - Download Free Vector Icons | Noun Proj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285" y="1795846"/>
            <a:ext cx="1492503" cy="1492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Machine Learning Icons - Download Free Vector Icons | Noun Projec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188" y="1726990"/>
            <a:ext cx="1096225" cy="109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News - Localys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43" y="3856652"/>
            <a:ext cx="1320158" cy="76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298" y="3214936"/>
            <a:ext cx="980767" cy="980767"/>
          </a:xfrm>
          <a:prstGeom prst="rect">
            <a:avLst/>
          </a:prstGeom>
        </p:spPr>
      </p:pic>
      <p:pic>
        <p:nvPicPr>
          <p:cNvPr id="17" name="Picture 18" descr="Database Icons - Download Free Vector Icons | Noun Projec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224" y="4023775"/>
            <a:ext cx="828719" cy="82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0" descr="Cell phone, computer, display, laptop, mobile, mobile and laptop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89" y="2043197"/>
            <a:ext cx="850233" cy="85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 flipH="1" flipV="1">
            <a:off x="4565175" y="3060153"/>
            <a:ext cx="2732581" cy="886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1"/>
          </p:cNvCxnSpPr>
          <p:nvPr/>
        </p:nvCxnSpPr>
        <p:spPr>
          <a:xfrm flipH="1" flipV="1">
            <a:off x="4827406" y="2268451"/>
            <a:ext cx="2288782" cy="6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780943" y="2170967"/>
            <a:ext cx="1382221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Access REST API</a:t>
            </a:r>
            <a:endParaRPr lang="en-US" sz="1000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1340823" y="2626018"/>
            <a:ext cx="2572203" cy="7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574514" y="2490351"/>
            <a:ext cx="887594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Send data </a:t>
            </a:r>
            <a:endParaRPr lang="ar-EG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5113564" y="1925624"/>
            <a:ext cx="1944542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Return recommended data</a:t>
            </a:r>
            <a:endParaRPr lang="ar-EG" sz="1000" dirty="0"/>
          </a:p>
        </p:txBody>
      </p:sp>
      <p:sp>
        <p:nvSpPr>
          <p:cNvPr id="26" name="TextBox 25"/>
          <p:cNvSpPr txBox="1"/>
          <p:nvPr/>
        </p:nvSpPr>
        <p:spPr>
          <a:xfrm rot="1106404">
            <a:off x="5610042" y="3116899"/>
            <a:ext cx="1245039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Send data </a:t>
            </a:r>
            <a:endParaRPr lang="ar-EG" sz="1000" dirty="0"/>
          </a:p>
        </p:txBody>
      </p:sp>
      <p:sp>
        <p:nvSpPr>
          <p:cNvPr id="27" name="TextBox 26"/>
          <p:cNvSpPr txBox="1"/>
          <p:nvPr/>
        </p:nvSpPr>
        <p:spPr>
          <a:xfrm rot="1086741">
            <a:off x="4925333" y="3491543"/>
            <a:ext cx="1652274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Return predicted data</a:t>
            </a:r>
            <a:endParaRPr lang="ar-EG" sz="1000" dirty="0"/>
          </a:p>
        </p:txBody>
      </p:sp>
      <p:sp>
        <p:nvSpPr>
          <p:cNvPr id="28" name="TextBox 27"/>
          <p:cNvSpPr txBox="1"/>
          <p:nvPr/>
        </p:nvSpPr>
        <p:spPr>
          <a:xfrm rot="16643988">
            <a:off x="3564933" y="3447461"/>
            <a:ext cx="806614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Access DB</a:t>
            </a:r>
            <a:endParaRPr lang="ar-EG" sz="1000" dirty="0"/>
          </a:p>
        </p:txBody>
      </p:sp>
      <p:sp>
        <p:nvSpPr>
          <p:cNvPr id="29" name="TextBox 28"/>
          <p:cNvSpPr txBox="1"/>
          <p:nvPr/>
        </p:nvSpPr>
        <p:spPr>
          <a:xfrm rot="20127933">
            <a:off x="2102898" y="3459517"/>
            <a:ext cx="1654841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Access Google maps API</a:t>
            </a:r>
            <a:endParaRPr lang="ar-EG" sz="1000" dirty="0"/>
          </a:p>
        </p:txBody>
      </p:sp>
      <p:sp>
        <p:nvSpPr>
          <p:cNvPr id="37" name="TextBox 36"/>
          <p:cNvSpPr txBox="1"/>
          <p:nvPr/>
        </p:nvSpPr>
        <p:spPr>
          <a:xfrm>
            <a:off x="6813168" y="1370630"/>
            <a:ext cx="1754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948"/>
                </a:solidFill>
              </a:rPr>
              <a:t>Machine Learning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058106" y="4223450"/>
            <a:ext cx="1570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2948"/>
                </a:solidFill>
              </a:rPr>
              <a:t>Deep Learning</a:t>
            </a:r>
            <a:endParaRPr lang="en-US" b="1" dirty="0">
              <a:solidFill>
                <a:srgbClr val="002948"/>
              </a:solidFill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 flipV="1">
            <a:off x="4894045" y="2468314"/>
            <a:ext cx="2219284" cy="20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802687" y="2695175"/>
            <a:ext cx="1304059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Return info</a:t>
            </a:r>
            <a:endParaRPr lang="ar-EG" sz="1000" dirty="0"/>
          </a:p>
        </p:txBody>
      </p:sp>
      <p:cxnSp>
        <p:nvCxnSpPr>
          <p:cNvPr id="52" name="Straight Arrow Connector 51"/>
          <p:cNvCxnSpPr/>
          <p:nvPr/>
        </p:nvCxnSpPr>
        <p:spPr>
          <a:xfrm flipV="1">
            <a:off x="1825629" y="2895072"/>
            <a:ext cx="2092089" cy="8102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4204834" y="3142109"/>
            <a:ext cx="62366" cy="881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17" idx="0"/>
          </p:cNvCxnSpPr>
          <p:nvPr/>
        </p:nvCxnSpPr>
        <p:spPr>
          <a:xfrm flipH="1">
            <a:off x="4027584" y="3154767"/>
            <a:ext cx="87385" cy="8690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170810" y="3643912"/>
            <a:ext cx="165227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Return mobile features info</a:t>
            </a:r>
            <a:endParaRPr lang="ar-EG" sz="1000" dirty="0"/>
          </a:p>
        </p:txBody>
      </p:sp>
      <p:sp>
        <p:nvSpPr>
          <p:cNvPr id="67" name="TextBox 66"/>
          <p:cNvSpPr txBox="1"/>
          <p:nvPr/>
        </p:nvSpPr>
        <p:spPr>
          <a:xfrm rot="20327897">
            <a:off x="2029759" y="3076544"/>
            <a:ext cx="1383644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Return location</a:t>
            </a:r>
            <a:endParaRPr lang="ar-EG" sz="1000" dirty="0"/>
          </a:p>
        </p:txBody>
      </p:sp>
      <p:pic>
        <p:nvPicPr>
          <p:cNvPr id="1026" name="Picture 2" descr="Cinema, movie, rate, rating, review, star, stars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993" y="1775359"/>
            <a:ext cx="495735" cy="61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cation pin Icon of Line style - Available in SVG, PNG, EPS, AI ...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18752" y="3462887"/>
            <a:ext cx="345799" cy="34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hop, shops, store, stores ic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36733" y="1385988"/>
            <a:ext cx="268906" cy="26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https://www.flaticon.com/premium-icon/icons/svg/3171/3171470.sv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97" y="1275701"/>
            <a:ext cx="464850" cy="46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6018311" y="4000879"/>
            <a:ext cx="134952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 smtClean="0"/>
              <a:t>Mobile</a:t>
            </a:r>
            <a:r>
              <a:rPr lang="en-US" dirty="0" smtClean="0"/>
              <a:t> </a:t>
            </a:r>
            <a:r>
              <a:rPr lang="en-US" sz="1000" dirty="0" smtClean="0"/>
              <a:t>name</a:t>
            </a:r>
            <a:endParaRPr lang="ar-EG" sz="1000" dirty="0"/>
          </a:p>
        </p:txBody>
      </p:sp>
    </p:spTree>
    <p:extLst>
      <p:ext uri="{BB962C8B-B14F-4D97-AF65-F5344CB8AC3E}">
        <p14:creationId xmlns:p14="http://schemas.microsoft.com/office/powerpoint/2010/main" val="16203031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7037E-7 L 0.23958 -0.00031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79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23457E-7 L 0.26545 -0.17654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64" y="-8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958 -0.00031 L 0.58351 -0.03426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88" y="-1698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545 -0.17654 L 0.63663 -0.20617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59" y="-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000"/>
                            </p:stCondLst>
                            <p:childTnLst>
                              <p:par>
                                <p:cTn id="10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00"/>
                            </p:stCondLst>
                            <p:childTnLst>
                              <p:par>
                                <p:cTn id="10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0"/>
                            </p:stCondLst>
                            <p:childTnLst>
                              <p:par>
                                <p:cTn id="1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6000"/>
                            </p:stCondLst>
                            <p:childTnLst>
                              <p:par>
                                <p:cTn id="1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7037E-7 L -0.24375 -3.7037E-7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8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375 -3.7037E-7 L -0.59948 0.07191 " pathEditMode="relative" rAng="0" ptsTypes="AA">
                                      <p:cBhvr>
                                        <p:cTn id="137" dur="2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95" y="35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23457E-7 L 0.28142 0.11111 " pathEditMode="relative" rAng="0" ptsTypes="AA">
                                      <p:cBhvr>
                                        <p:cTn id="15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87" y="49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000"/>
                            </p:stCondLst>
                            <p:childTnLst>
                              <p:par>
                                <p:cTn id="18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142 0.11111 L 0.63142 0.31173 " pathEditMode="relative" rAng="0" ptsTypes="AA">
                                      <p:cBhvr>
                                        <p:cTn id="181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00" y="100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000"/>
                            </p:stCondLst>
                            <p:childTnLst>
                              <p:par>
                                <p:cTn id="1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000"/>
                            </p:stCondLst>
                            <p:childTnLst>
                              <p:par>
                                <p:cTn id="20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95062E-6 L -0.2401 -0.17778 " pathEditMode="relative" rAng="0" ptsTypes="AA">
                                      <p:cBhvr>
                                        <p:cTn id="20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14" y="-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21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01 -0.17778 L -0.37048 0.06851 " pathEditMode="relative" rAng="0" ptsTypes="AA">
                                      <p:cBhvr>
                                        <p:cTn id="22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28" y="1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1000"/>
                            </p:stCondLst>
                            <p:childTnLst>
                              <p:par>
                                <p:cTn id="239" presetID="27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0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41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2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3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1500"/>
                            </p:stCondLst>
                            <p:childTnLst>
                              <p:par>
                                <p:cTn id="245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6" dur="2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47" dur="2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8" dur="2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9" dur="2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5" grpId="0"/>
      <p:bldP spid="26" grpId="0"/>
      <p:bldP spid="27" grpId="0"/>
      <p:bldP spid="28" grpId="0"/>
      <p:bldP spid="29" grpId="0"/>
      <p:bldP spid="37" grpId="0"/>
      <p:bldP spid="39" grpId="0"/>
      <p:bldP spid="48" grpId="0"/>
      <p:bldP spid="48" grpId="1"/>
      <p:bldP spid="62" grpId="0"/>
      <p:bldP spid="67" grpId="0"/>
      <p:bldP spid="31" grpId="0"/>
      <p:bldP spid="31" grpId="1"/>
      <p:bldP spid="31" grpId="2"/>
      <p:bldP spid="31" grpId="3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73234" y="0"/>
            <a:ext cx="8534400" cy="87930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2948"/>
                </a:solidFill>
              </a:rPr>
              <a:t>K Nearest </a:t>
            </a:r>
            <a:r>
              <a:rPr lang="en-US" sz="2800" dirty="0">
                <a:solidFill>
                  <a:srgbClr val="002948"/>
                </a:solidFill>
              </a:rPr>
              <a:t>N</a:t>
            </a:r>
            <a:r>
              <a:rPr lang="en-US" sz="2800" dirty="0" smtClean="0">
                <a:solidFill>
                  <a:srgbClr val="002948"/>
                </a:solidFill>
              </a:rPr>
              <a:t>eighbor (KNN - ML)</a:t>
            </a:r>
            <a:endParaRPr sz="2800" dirty="0">
              <a:solidFill>
                <a:srgbClr val="002948"/>
              </a:solidFill>
            </a:endParaRPr>
          </a:p>
        </p:txBody>
      </p:sp>
      <p:sp>
        <p:nvSpPr>
          <p:cNvPr id="137" name="Google Shape;137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5" name="Picture 8" descr="Shop, shops, store, stores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76800" y="1737928"/>
            <a:ext cx="268906" cy="26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Shop, shops, store, stores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04147" y="2553203"/>
            <a:ext cx="268906" cy="26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Shop, shops, store, stores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76800" y="2532548"/>
            <a:ext cx="268906" cy="26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Shop, shops, store, stores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17220" y="4288456"/>
            <a:ext cx="268906" cy="26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Shop, shops, store, stores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15374" y="3025274"/>
            <a:ext cx="268906" cy="26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Shop, shops, store, stores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06315" y="3241893"/>
            <a:ext cx="268906" cy="26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Shop, shops, store, stores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76585" y="3823776"/>
            <a:ext cx="268906" cy="26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Shop, shops, store, stores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21733" y="2239683"/>
            <a:ext cx="268906" cy="26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Shop, shops, store, stores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78984" y="3840377"/>
            <a:ext cx="268906" cy="26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Shop, shops, store, stores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10401" y="3662096"/>
            <a:ext cx="268906" cy="26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hild Boy Svg Png Icon Free Download (#507322) - OnlineWebFonts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030" y="3051955"/>
            <a:ext cx="305192" cy="32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 Arrow 2"/>
          <p:cNvSpPr/>
          <p:nvPr/>
        </p:nvSpPr>
        <p:spPr>
          <a:xfrm rot="20255960">
            <a:off x="3227677" y="3575236"/>
            <a:ext cx="1040551" cy="143049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3" name="Left Arrow 22"/>
          <p:cNvSpPr/>
          <p:nvPr/>
        </p:nvSpPr>
        <p:spPr>
          <a:xfrm rot="21109292">
            <a:off x="3518324" y="3257550"/>
            <a:ext cx="654729" cy="144363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5" name="Left Arrow 24"/>
          <p:cNvSpPr/>
          <p:nvPr/>
        </p:nvSpPr>
        <p:spPr>
          <a:xfrm rot="13742153">
            <a:off x="4242114" y="3777170"/>
            <a:ext cx="1040551" cy="143049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6" name="Left Arrow 25"/>
          <p:cNvSpPr/>
          <p:nvPr/>
        </p:nvSpPr>
        <p:spPr>
          <a:xfrm rot="10800000">
            <a:off x="4731398" y="3079670"/>
            <a:ext cx="1040551" cy="143049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7" name="Left Arrow 26"/>
          <p:cNvSpPr/>
          <p:nvPr/>
        </p:nvSpPr>
        <p:spPr>
          <a:xfrm rot="7148644">
            <a:off x="4175130" y="2449478"/>
            <a:ext cx="1040551" cy="143049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8" name="Left Arrow 27"/>
          <p:cNvSpPr/>
          <p:nvPr/>
        </p:nvSpPr>
        <p:spPr>
          <a:xfrm rot="1453989">
            <a:off x="2611503" y="2718573"/>
            <a:ext cx="1638306" cy="157120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9" name="Left Arrow 28"/>
          <p:cNvSpPr/>
          <p:nvPr/>
        </p:nvSpPr>
        <p:spPr>
          <a:xfrm rot="12470675">
            <a:off x="4628102" y="3429875"/>
            <a:ext cx="830609" cy="127922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0" name="Left Arrow 29"/>
          <p:cNvSpPr/>
          <p:nvPr/>
        </p:nvSpPr>
        <p:spPr>
          <a:xfrm rot="2624546">
            <a:off x="4065323" y="2900900"/>
            <a:ext cx="273262" cy="115037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1" name="Left Arrow 30"/>
          <p:cNvSpPr/>
          <p:nvPr/>
        </p:nvSpPr>
        <p:spPr>
          <a:xfrm rot="7790455">
            <a:off x="4537797" y="2855605"/>
            <a:ext cx="354680" cy="125157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5" name="Left Arrow 34"/>
          <p:cNvSpPr/>
          <p:nvPr/>
        </p:nvSpPr>
        <p:spPr>
          <a:xfrm rot="17327669">
            <a:off x="4101148" y="3607187"/>
            <a:ext cx="285949" cy="122884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2367110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8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8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8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8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9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9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9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0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04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0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10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1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1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1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1" grpId="0" animBg="1"/>
      <p:bldP spid="3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300885" y="-14934"/>
            <a:ext cx="8728399" cy="83400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2948"/>
                </a:solidFill>
              </a:rPr>
              <a:t>Cosine Similarity (ML)</a:t>
            </a:r>
            <a:endParaRPr sz="2800" dirty="0">
              <a:solidFill>
                <a:srgbClr val="002948"/>
              </a:solidFill>
            </a:endParaRPr>
          </a:p>
        </p:txBody>
      </p:sp>
      <p:sp>
        <p:nvSpPr>
          <p:cNvPr id="137" name="Google Shape;137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" t="11965" b="294"/>
          <a:stretch/>
        </p:blipFill>
        <p:spPr>
          <a:xfrm>
            <a:off x="0" y="2190750"/>
            <a:ext cx="7543800" cy="3276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2446556"/>
            <a:ext cx="534052" cy="73479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940586" y="773478"/>
            <a:ext cx="2594625" cy="131455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RAM :</a:t>
            </a:r>
            <a:r>
              <a:rPr lang="en-US" dirty="0" smtClean="0"/>
              <a:t>8G</a:t>
            </a:r>
            <a:endParaRPr lang="en-US" dirty="0"/>
          </a:p>
          <a:p>
            <a:r>
              <a:rPr lang="en-US" dirty="0" err="1"/>
              <a:t>Selfi</a:t>
            </a:r>
            <a:r>
              <a:rPr lang="en-US" dirty="0"/>
              <a:t>-Camera: 5 MP</a:t>
            </a:r>
          </a:p>
          <a:p>
            <a:r>
              <a:rPr lang="en-US" dirty="0"/>
              <a:t>Main-Camera: 13Mp</a:t>
            </a:r>
          </a:p>
          <a:p>
            <a:r>
              <a:rPr lang="en-US" dirty="0"/>
              <a:t>Battery: 3000MA</a:t>
            </a:r>
          </a:p>
        </p:txBody>
      </p:sp>
      <p:sp>
        <p:nvSpPr>
          <p:cNvPr id="7" name="Oval 6"/>
          <p:cNvSpPr/>
          <p:nvPr/>
        </p:nvSpPr>
        <p:spPr>
          <a:xfrm>
            <a:off x="2635239" y="2370356"/>
            <a:ext cx="152400" cy="152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804602" y="2170115"/>
            <a:ext cx="278810" cy="24163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083412" y="1969749"/>
            <a:ext cx="369808" cy="33928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2" descr="https://www.flaticon.com/premium-icon/icons/svg/3171/3171470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714750"/>
            <a:ext cx="464850" cy="46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40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7" name="Picture 2" descr="C:\Users\Kase\Downloads\image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423710"/>
            <a:ext cx="2398468" cy="242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815143" y="1988532"/>
            <a:ext cx="1615108" cy="848964"/>
            <a:chOff x="2124183" y="743339"/>
            <a:chExt cx="1405273" cy="836312"/>
          </a:xfrm>
        </p:grpSpPr>
        <p:sp>
          <p:nvSpPr>
            <p:cNvPr id="14" name="Oval Callout 13"/>
            <p:cNvSpPr/>
            <p:nvPr/>
          </p:nvSpPr>
          <p:spPr>
            <a:xfrm flipH="1">
              <a:off x="2124183" y="743339"/>
              <a:ext cx="1405273" cy="836312"/>
            </a:xfrm>
            <a:prstGeom prst="wedgeEllipseCallou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65617D"/>
                </a:solidFill>
              </a:endParaRPr>
            </a:p>
          </p:txBody>
        </p:sp>
        <p:pic>
          <p:nvPicPr>
            <p:cNvPr id="15" name="Picture 2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2869" y="885480"/>
              <a:ext cx="331788" cy="3317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2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1604" y="933591"/>
              <a:ext cx="393950" cy="393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33" descr="C:\Users\Kase\Desktop\memory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9697" y="1205325"/>
              <a:ext cx="281907" cy="281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0" name="Straight Arrow Connector 19"/>
          <p:cNvCxnSpPr/>
          <p:nvPr/>
        </p:nvCxnSpPr>
        <p:spPr>
          <a:xfrm>
            <a:off x="5410200" y="2132823"/>
            <a:ext cx="0" cy="24963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419600" y="4019550"/>
            <a:ext cx="4038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702157" y="2227728"/>
            <a:ext cx="2908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$  $  $   $  $$$$$   $$$$$  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7660240" y="3684353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$$$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6553200" y="3686359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$$$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410200" y="3684352"/>
            <a:ext cx="1138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$$$$ $$$$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7126840" y="3684354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$$$</a:t>
            </a:r>
            <a:endParaRPr lang="en-US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6553200" y="1988532"/>
            <a:ext cx="0" cy="2183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5702157" y="3080241"/>
            <a:ext cx="22247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9413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3.60888E-6 L 0.52257 0.0012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28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228600" y="-323850"/>
            <a:ext cx="8534400" cy="1463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800" dirty="0">
                <a:solidFill>
                  <a:srgbClr val="002948"/>
                </a:solidFill>
              </a:rPr>
              <a:t>Convolutional </a:t>
            </a:r>
            <a:r>
              <a:rPr lang="en-US" sz="2800" dirty="0" smtClean="0">
                <a:solidFill>
                  <a:srgbClr val="002948"/>
                </a:solidFill>
              </a:rPr>
              <a:t>Neural Network (CNN - DL)</a:t>
            </a:r>
            <a:endParaRPr sz="2800" dirty="0">
              <a:solidFill>
                <a:srgbClr val="002948"/>
              </a:solidFill>
            </a:endParaRPr>
          </a:p>
        </p:txBody>
      </p:sp>
      <p:sp>
        <p:nvSpPr>
          <p:cNvPr id="137" name="Google Shape;137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52394"/>
            <a:ext cx="6705600" cy="3589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228600" y="-323850"/>
            <a:ext cx="8534400" cy="1463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2948"/>
                </a:solidFill>
              </a:rPr>
              <a:t>Cropping video for Image classification</a:t>
            </a:r>
            <a:endParaRPr sz="2800" dirty="0">
              <a:solidFill>
                <a:srgbClr val="002948"/>
              </a:solidFill>
            </a:endParaRPr>
          </a:p>
        </p:txBody>
      </p:sp>
      <p:sp>
        <p:nvSpPr>
          <p:cNvPr id="137" name="Google Shape;137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1026" name="Picture 2" descr="C:\Users\Kase\Documents\demo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200150"/>
            <a:ext cx="13335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8157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 idx="4294967295"/>
          </p:nvPr>
        </p:nvSpPr>
        <p:spPr>
          <a:xfrm>
            <a:off x="609600" y="209550"/>
            <a:ext cx="47913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>
                <a:solidFill>
                  <a:srgbClr val="00467A"/>
                </a:solidFill>
              </a:rPr>
              <a:t>Team !</a:t>
            </a:r>
            <a:endParaRPr sz="6000" dirty="0">
              <a:solidFill>
                <a:srgbClr val="00467A"/>
              </a:solidFill>
            </a:endParaRPr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4294967295"/>
          </p:nvPr>
        </p:nvSpPr>
        <p:spPr>
          <a:xfrm>
            <a:off x="685800" y="1639966"/>
            <a:ext cx="4791300" cy="315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600" b="1" dirty="0"/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</a:t>
            </a:r>
            <a:endParaRPr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43079"/>
              </p:ext>
            </p:extLst>
          </p:nvPr>
        </p:nvGraphicFramePr>
        <p:xfrm>
          <a:off x="152400" y="1352550"/>
          <a:ext cx="5791200" cy="36880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057400"/>
                <a:gridCol w="3733800"/>
              </a:tblGrid>
              <a:tr h="607629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ID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Name</a:t>
                      </a:r>
                      <a:endParaRPr lang="en-US" sz="3600" dirty="0"/>
                    </a:p>
                  </a:txBody>
                  <a:tcPr/>
                </a:tc>
              </a:tr>
              <a:tr h="636564">
                <a:tc>
                  <a:txBody>
                    <a:bodyPr/>
                    <a:lstStyle/>
                    <a:p>
                      <a:r>
                        <a:rPr lang="en-US" sz="36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20160086</a:t>
                      </a:r>
                      <a:endParaRPr lang="en-US" sz="3600" dirty="0">
                        <a:solidFill>
                          <a:schemeClr val="tx2">
                            <a:lumMod val="10000"/>
                          </a:schemeClr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dirty="0" err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Gomaa</a:t>
                      </a:r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en-US" sz="2400" dirty="0" err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Abied</a:t>
                      </a:r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 Mohamed</a:t>
                      </a:r>
                      <a:endParaRPr lang="ar-EG" sz="2400" dirty="0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  <a:p>
                      <a:endParaRPr lang="en-US" dirty="0"/>
                    </a:p>
                  </a:txBody>
                  <a:tcPr/>
                </a:tc>
              </a:tr>
              <a:tr h="983781">
                <a:tc>
                  <a:txBody>
                    <a:bodyPr/>
                    <a:lstStyle/>
                    <a:p>
                      <a:r>
                        <a:rPr lang="en-US" sz="36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20160060</a:t>
                      </a:r>
                      <a:endParaRPr lang="en-US" sz="3600" dirty="0">
                        <a:solidFill>
                          <a:schemeClr val="tx2">
                            <a:lumMod val="10000"/>
                          </a:schemeClr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dirty="0" err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Alaa</a:t>
                      </a:r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 EL</a:t>
                      </a:r>
                      <a:r>
                        <a:rPr lang="en-US" sz="2400" baseline="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-</a:t>
                      </a:r>
                      <a:r>
                        <a:rPr lang="en-US" sz="2400" dirty="0" err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Menshawy</a:t>
                      </a:r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en-US" sz="2400" dirty="0" err="1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Abd</a:t>
                      </a:r>
                      <a:r>
                        <a:rPr lang="en-US" sz="24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-EL-Fatah</a:t>
                      </a:r>
                      <a:endParaRPr lang="ar-EG" sz="2400" dirty="0" smtClean="0">
                        <a:solidFill>
                          <a:schemeClr val="tx2">
                            <a:lumMod val="10000"/>
                          </a:schemeClr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  <a:p>
                      <a:endParaRPr lang="en-US" dirty="0"/>
                    </a:p>
                  </a:txBody>
                  <a:tcPr/>
                </a:tc>
              </a:tr>
              <a:tr h="524313">
                <a:tc>
                  <a:txBody>
                    <a:bodyPr/>
                    <a:lstStyle/>
                    <a:p>
                      <a:r>
                        <a:rPr lang="en-US" sz="36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20160146</a:t>
                      </a:r>
                      <a:endParaRPr lang="en-US" sz="3600" dirty="0">
                        <a:solidFill>
                          <a:schemeClr val="tx2">
                            <a:lumMod val="10000"/>
                          </a:schemeClr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Ezz</a:t>
                      </a:r>
                      <a: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EL-</a:t>
                      </a:r>
                      <a:r>
                        <a:rPr kumimoji="0" lang="en-US" sz="24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dein</a:t>
                      </a:r>
                      <a: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24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Asaad</a:t>
                      </a:r>
                      <a: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 </a:t>
                      </a:r>
                      <a:r>
                        <a:rPr kumimoji="0" lang="en-US" sz="24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Saad</a:t>
                      </a:r>
                      <a:endParaRPr kumimoji="0" lang="ar-EG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</a:tr>
              <a:tr h="524313">
                <a:tc>
                  <a:txBody>
                    <a:bodyPr/>
                    <a:lstStyle/>
                    <a:p>
                      <a:r>
                        <a:rPr lang="en-US" sz="3600" dirty="0" smtClean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Calibri" pitchFamily="34" charset="0"/>
                          <a:cs typeface="Calibri" pitchFamily="34" charset="0"/>
                        </a:rPr>
                        <a:t>20160170</a:t>
                      </a:r>
                      <a:endParaRPr lang="en-US" sz="3600" dirty="0">
                        <a:solidFill>
                          <a:schemeClr val="tx2">
                            <a:lumMod val="10000"/>
                          </a:schemeClr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Amr</a:t>
                      </a:r>
                      <a:r>
                        <a:rPr kumimoji="0" lang="en-US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 Mohamed </a:t>
                      </a:r>
                      <a:r>
                        <a:rPr kumimoji="0" lang="en-US" sz="24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Fahmy</a:t>
                      </a:r>
                      <a:endParaRPr kumimoji="0" lang="ar-EG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228600" y="-323850"/>
            <a:ext cx="8534400" cy="1463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2948"/>
                </a:solidFill>
              </a:rPr>
              <a:t>Cropping video for Image classification</a:t>
            </a:r>
            <a:endParaRPr sz="2800" dirty="0">
              <a:solidFill>
                <a:srgbClr val="002948"/>
              </a:solidFill>
            </a:endParaRPr>
          </a:p>
        </p:txBody>
      </p:sp>
      <p:sp>
        <p:nvSpPr>
          <p:cNvPr id="137" name="Google Shape;137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050" name="Picture 2" descr="C:\Users\Kase\Documents\demo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200150"/>
            <a:ext cx="20955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1431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228600" y="-323850"/>
            <a:ext cx="8534400" cy="1463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2948"/>
                </a:solidFill>
              </a:rPr>
              <a:t>Cropping video for Image classification</a:t>
            </a:r>
            <a:endParaRPr sz="2800" dirty="0">
              <a:solidFill>
                <a:srgbClr val="002948"/>
              </a:solidFill>
            </a:endParaRPr>
          </a:p>
        </p:txBody>
      </p:sp>
      <p:sp>
        <p:nvSpPr>
          <p:cNvPr id="137" name="Google Shape;137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074" name="Picture 2" descr="C:\Users\Kase\Documents\demo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200149"/>
            <a:ext cx="2095500" cy="391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6476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228600" y="-323850"/>
            <a:ext cx="8534400" cy="1463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2948"/>
                </a:solidFill>
              </a:rPr>
              <a:t>Cropping video for Image classification</a:t>
            </a:r>
            <a:endParaRPr sz="2800" dirty="0">
              <a:solidFill>
                <a:srgbClr val="002948"/>
              </a:solidFill>
            </a:endParaRPr>
          </a:p>
        </p:txBody>
      </p:sp>
      <p:sp>
        <p:nvSpPr>
          <p:cNvPr id="137" name="Google Shape;137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3074" name="Picture 2" descr="C:\Users\Kase\Documents\demo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200149"/>
            <a:ext cx="2095500" cy="391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7123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228600" y="-323850"/>
            <a:ext cx="8534400" cy="1463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2948"/>
                </a:solidFill>
              </a:rPr>
              <a:t>Cropping video for Image classification</a:t>
            </a:r>
            <a:endParaRPr sz="2800" dirty="0">
              <a:solidFill>
                <a:srgbClr val="002948"/>
              </a:solidFill>
            </a:endParaRPr>
          </a:p>
        </p:txBody>
      </p:sp>
      <p:sp>
        <p:nvSpPr>
          <p:cNvPr id="137" name="Google Shape;137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4098" name="Picture 2" descr="C:\Users\Kase\Documents\demo\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399" y="1200150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6833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228600" y="-323850"/>
            <a:ext cx="8534400" cy="1463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2948"/>
                </a:solidFill>
              </a:rPr>
              <a:t>Cropping video for Image classification</a:t>
            </a:r>
            <a:endParaRPr sz="2800" dirty="0">
              <a:solidFill>
                <a:srgbClr val="002948"/>
              </a:solidFill>
            </a:endParaRPr>
          </a:p>
        </p:txBody>
      </p:sp>
      <p:sp>
        <p:nvSpPr>
          <p:cNvPr id="137" name="Google Shape;137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4098" name="Picture 2" descr="C:\Users\Kase\Documents\demo\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399" y="1200150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8082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228600" y="-323850"/>
            <a:ext cx="8534400" cy="1463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2948"/>
                </a:solidFill>
              </a:rPr>
              <a:t>Cropping video for Image classification</a:t>
            </a:r>
            <a:endParaRPr sz="2800" dirty="0">
              <a:solidFill>
                <a:srgbClr val="002948"/>
              </a:solidFill>
            </a:endParaRPr>
          </a:p>
        </p:txBody>
      </p:sp>
      <p:sp>
        <p:nvSpPr>
          <p:cNvPr id="137" name="Google Shape;137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1026" name="Picture 2" descr="C:\Users\Kase\Documents\demo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200150"/>
            <a:ext cx="13335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Kase\Documents\demo\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220" y="1200150"/>
            <a:ext cx="29337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9361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228600" y="-323850"/>
            <a:ext cx="8534400" cy="1463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2948"/>
                </a:solidFill>
              </a:rPr>
              <a:t>Cropping video for Image classification</a:t>
            </a:r>
            <a:endParaRPr sz="2800" dirty="0">
              <a:solidFill>
                <a:srgbClr val="002948"/>
              </a:solidFill>
            </a:endParaRPr>
          </a:p>
        </p:txBody>
      </p:sp>
      <p:sp>
        <p:nvSpPr>
          <p:cNvPr id="137" name="Google Shape;137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6146" name="Picture 2" descr="C:\Users\Kase\Documents\demo\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428750"/>
            <a:ext cx="3648075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6625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228600" y="-323850"/>
            <a:ext cx="8534400" cy="1463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2948"/>
                </a:solidFill>
              </a:rPr>
              <a:t>Cropping video for Image classification</a:t>
            </a:r>
            <a:endParaRPr sz="2800" dirty="0">
              <a:solidFill>
                <a:srgbClr val="002948"/>
              </a:solidFill>
            </a:endParaRPr>
          </a:p>
        </p:txBody>
      </p:sp>
      <p:sp>
        <p:nvSpPr>
          <p:cNvPr id="137" name="Google Shape;137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7170" name="Picture 2" descr="C:\Users\Kase\Documents\demo\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525" y="1276350"/>
            <a:ext cx="455295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557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228600" y="-323850"/>
            <a:ext cx="8534400" cy="1463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2948"/>
                </a:solidFill>
              </a:rPr>
              <a:t>Cropping video for Image classification</a:t>
            </a:r>
            <a:endParaRPr sz="2800" dirty="0">
              <a:solidFill>
                <a:srgbClr val="002948"/>
              </a:solidFill>
            </a:endParaRPr>
          </a:p>
        </p:txBody>
      </p:sp>
      <p:sp>
        <p:nvSpPr>
          <p:cNvPr id="137" name="Google Shape;137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7170" name="Picture 2" descr="C:\Users\Kase\Documents\demo\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525" y="1276350"/>
            <a:ext cx="455295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3524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228600" y="-323850"/>
            <a:ext cx="8534400" cy="1463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2948"/>
                </a:solidFill>
              </a:rPr>
              <a:t>Cropping video for Image classification</a:t>
            </a:r>
            <a:endParaRPr sz="2800" dirty="0">
              <a:solidFill>
                <a:srgbClr val="002948"/>
              </a:solidFill>
            </a:endParaRPr>
          </a:p>
        </p:txBody>
      </p:sp>
      <p:sp>
        <p:nvSpPr>
          <p:cNvPr id="137" name="Google Shape;137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8194" name="Picture 2" descr="C:\Users\Kase\Documents\demo\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352550"/>
            <a:ext cx="3810000" cy="375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9371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152400" y="-247650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solidFill>
                  <a:srgbClr val="00467A"/>
                </a:solidFill>
              </a:rPr>
              <a:t>Agenda</a:t>
            </a:r>
            <a:endParaRPr sz="2800" dirty="0">
              <a:solidFill>
                <a:srgbClr val="00467A"/>
              </a:solidFill>
            </a:endParaRPr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533400" y="602280"/>
            <a:ext cx="4695600" cy="297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2400" dirty="0" smtClean="0"/>
              <a:t>Introduction and Background</a:t>
            </a:r>
          </a:p>
          <a:p>
            <a:pPr lvl="0">
              <a:buClr>
                <a:srgbClr val="A7D86D"/>
              </a:buClr>
            </a:pPr>
            <a:r>
              <a:rPr lang="en-US" sz="2400" dirty="0" smtClean="0">
                <a:solidFill>
                  <a:srgbClr val="65617D"/>
                </a:solidFill>
              </a:rPr>
              <a:t>Motivation</a:t>
            </a:r>
            <a:endParaRPr dirty="0" smtClean="0"/>
          </a:p>
          <a:p>
            <a:r>
              <a:rPr lang="en-US" sz="2400" dirty="0" smtClean="0"/>
              <a:t>Problem </a:t>
            </a:r>
            <a:r>
              <a:rPr lang="en-US" sz="2400" dirty="0"/>
              <a:t>definition </a:t>
            </a:r>
          </a:p>
          <a:p>
            <a:r>
              <a:rPr lang="en-US" sz="2400" dirty="0" smtClean="0"/>
              <a:t>Objectives</a:t>
            </a:r>
          </a:p>
          <a:p>
            <a:r>
              <a:rPr lang="en-US" sz="2400" dirty="0" smtClean="0"/>
              <a:t>Challenges</a:t>
            </a:r>
          </a:p>
          <a:p>
            <a:r>
              <a:rPr lang="en-US" sz="2400" dirty="0" smtClean="0"/>
              <a:t>System architecture</a:t>
            </a:r>
            <a:endParaRPr lang="en-US" sz="2400" dirty="0"/>
          </a:p>
          <a:p>
            <a:r>
              <a:rPr lang="en-US" sz="2400" dirty="0"/>
              <a:t>Project </a:t>
            </a:r>
            <a:r>
              <a:rPr lang="en-US" sz="2400" dirty="0" smtClean="0"/>
              <a:t>specifications</a:t>
            </a:r>
          </a:p>
          <a:p>
            <a:r>
              <a:rPr lang="en-US" sz="2400" dirty="0" smtClean="0"/>
              <a:t>Conclusion</a:t>
            </a:r>
          </a:p>
          <a:p>
            <a:r>
              <a:rPr lang="en-US" sz="2400" dirty="0" smtClean="0"/>
              <a:t>Demo</a:t>
            </a:r>
            <a:endParaRPr lang="ar-EG" sz="2400" dirty="0"/>
          </a:p>
          <a:p>
            <a:endParaRPr lang="en-US" sz="2400" dirty="0"/>
          </a:p>
        </p:txBody>
      </p:sp>
      <p:sp>
        <p:nvSpPr>
          <p:cNvPr id="100" name="Google Shape;100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EG" dirty="0" smtClean="0"/>
              <a:t>3</a:t>
            </a:r>
            <a:endParaRPr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228600" y="-323850"/>
            <a:ext cx="8534400" cy="1463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2948"/>
                </a:solidFill>
              </a:rPr>
              <a:t>Cropping video for Image classification</a:t>
            </a:r>
            <a:endParaRPr sz="2800" dirty="0">
              <a:solidFill>
                <a:srgbClr val="002948"/>
              </a:solidFill>
            </a:endParaRPr>
          </a:p>
        </p:txBody>
      </p:sp>
      <p:sp>
        <p:nvSpPr>
          <p:cNvPr id="137" name="Google Shape;137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9218" name="Picture 2" descr="C:\Users\Kase\Documents\demo\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76350"/>
            <a:ext cx="3228975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9613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228600" y="-323850"/>
            <a:ext cx="8534400" cy="1463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2948"/>
                </a:solidFill>
              </a:rPr>
              <a:t>Cropping video for Image classification</a:t>
            </a:r>
            <a:endParaRPr sz="2800" dirty="0">
              <a:solidFill>
                <a:srgbClr val="002948"/>
              </a:solidFill>
            </a:endParaRPr>
          </a:p>
        </p:txBody>
      </p:sp>
      <p:sp>
        <p:nvSpPr>
          <p:cNvPr id="137" name="Google Shape;137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10242" name="Picture 2" descr="C:\Users\Kase\Documents\demo\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76350"/>
            <a:ext cx="2181225" cy="37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7766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228600" y="-323850"/>
            <a:ext cx="8534400" cy="1463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2948"/>
                </a:solidFill>
              </a:rPr>
              <a:t>Cropping video for Image classification</a:t>
            </a:r>
            <a:endParaRPr sz="2800" dirty="0">
              <a:solidFill>
                <a:srgbClr val="002948"/>
              </a:solidFill>
            </a:endParaRPr>
          </a:p>
        </p:txBody>
      </p:sp>
      <p:sp>
        <p:nvSpPr>
          <p:cNvPr id="137" name="Google Shape;137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11266" name="Picture 2" descr="C:\Users\Kase\Documents\demo\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200148"/>
            <a:ext cx="11715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9509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228600" y="-323850"/>
            <a:ext cx="8534400" cy="1463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2948"/>
                </a:solidFill>
              </a:rPr>
              <a:t>Cropping video for Image classification</a:t>
            </a:r>
            <a:endParaRPr sz="2800" dirty="0">
              <a:solidFill>
                <a:srgbClr val="002948"/>
              </a:solidFill>
            </a:endParaRPr>
          </a:p>
        </p:txBody>
      </p:sp>
      <p:sp>
        <p:nvSpPr>
          <p:cNvPr id="137" name="Google Shape;137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12290" name="Picture 2" descr="C:\Users\Kase\Documents\demo\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550" y="1123950"/>
            <a:ext cx="1314450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2175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457200" y="-628650"/>
            <a:ext cx="8534400" cy="14634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467A"/>
                </a:solidFill>
              </a:rPr>
              <a:t>Project </a:t>
            </a:r>
            <a:r>
              <a:rPr lang="en-US" sz="2800" dirty="0">
                <a:solidFill>
                  <a:srgbClr val="00467A"/>
                </a:solidFill>
              </a:rPr>
              <a:t>specifications :</a:t>
            </a:r>
            <a:endParaRPr sz="2800" dirty="0">
              <a:solidFill>
                <a:srgbClr val="00467A"/>
              </a:solidFill>
            </a:endParaRPr>
          </a:p>
        </p:txBody>
      </p:sp>
      <p:sp>
        <p:nvSpPr>
          <p:cNvPr id="137" name="Google Shape;137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5" name="Google Shape;3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5702" y="1809750"/>
            <a:ext cx="3408298" cy="291895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9;p19"/>
          <p:cNvSpPr txBox="1">
            <a:spLocks noGrp="1"/>
          </p:cNvSpPr>
          <p:nvPr>
            <p:ph type="body" idx="1"/>
          </p:nvPr>
        </p:nvSpPr>
        <p:spPr>
          <a:xfrm>
            <a:off x="457200" y="834775"/>
            <a:ext cx="4695600" cy="373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800" dirty="0" smtClean="0"/>
              <a:t>Use </a:t>
            </a:r>
            <a:r>
              <a:rPr lang="en-US" sz="1800" dirty="0"/>
              <a:t>case Diagram</a:t>
            </a:r>
          </a:p>
          <a:p>
            <a:r>
              <a:rPr lang="en-US" sz="1800" dirty="0"/>
              <a:t>Class </a:t>
            </a:r>
            <a:r>
              <a:rPr lang="en-US" sz="1800" dirty="0" smtClean="0"/>
              <a:t>Diagram</a:t>
            </a:r>
          </a:p>
          <a:p>
            <a:r>
              <a:rPr lang="en-US" sz="1800" dirty="0" smtClean="0"/>
              <a:t>Component Diagram</a:t>
            </a:r>
            <a:endParaRPr lang="en-US" sz="1800" dirty="0"/>
          </a:p>
          <a:p>
            <a:r>
              <a:rPr lang="en-US" sz="1800" dirty="0"/>
              <a:t>Sequence Diagram :Photo Analyzer</a:t>
            </a:r>
          </a:p>
          <a:p>
            <a:r>
              <a:rPr lang="en-US" sz="1800" dirty="0"/>
              <a:t>Sequence Diagram :Video Analyzer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 :Mobiles Recommendation</a:t>
            </a:r>
          </a:p>
          <a:p>
            <a:r>
              <a:rPr lang="en-US" sz="1800" dirty="0"/>
              <a:t>Sequence Diagram :Stores Recommendation</a:t>
            </a:r>
          </a:p>
          <a:p>
            <a:r>
              <a:rPr lang="en-US" sz="1800" dirty="0" smtClean="0"/>
              <a:t>ERD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625172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247650"/>
            <a:ext cx="6300300" cy="857400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rgbClr val="002948"/>
                </a:solidFill>
              </a:rPr>
              <a:t>Use case Diagram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9138" y="819150"/>
            <a:ext cx="8560146" cy="39307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819150"/>
            <a:ext cx="7848599" cy="416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774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33350"/>
            <a:ext cx="6300300" cy="457200"/>
          </a:xfrm>
        </p:spPr>
        <p:txBody>
          <a:bodyPr/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>
                <a:solidFill>
                  <a:srgbClr val="002948"/>
                </a:solidFill>
              </a:rPr>
              <a:t>Component Diagram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90550"/>
            <a:ext cx="8229600" cy="43351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590550"/>
            <a:ext cx="5029199" cy="433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468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350"/>
            <a:ext cx="6300300" cy="457200"/>
          </a:xfrm>
        </p:spPr>
        <p:txBody>
          <a:bodyPr/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>
                <a:solidFill>
                  <a:srgbClr val="002948"/>
                </a:solidFill>
              </a:rPr>
              <a:t>Class Diagram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90550"/>
            <a:ext cx="8382000" cy="43351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05" y="733001"/>
            <a:ext cx="8434937" cy="462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16587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036" y="-38250"/>
            <a:ext cx="6300300" cy="857400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rgbClr val="002948"/>
                </a:solidFill>
              </a:rPr>
              <a:t>Sequence Diagram :Photo analyzer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71550"/>
            <a:ext cx="8458200" cy="39541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71550"/>
            <a:ext cx="77438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742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036" y="-38250"/>
            <a:ext cx="6300300" cy="857400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rgbClr val="002948"/>
                </a:solidFill>
              </a:rPr>
              <a:t>Sequence Diagram </a:t>
            </a:r>
            <a:r>
              <a:rPr lang="en-US" sz="2800" dirty="0" smtClean="0">
                <a:solidFill>
                  <a:srgbClr val="002948"/>
                </a:solidFill>
              </a:rPr>
              <a:t>:Video analyzer</a:t>
            </a:r>
            <a:endParaRPr lang="en-US" sz="2800" dirty="0">
              <a:solidFill>
                <a:srgbClr val="002948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95350"/>
            <a:ext cx="8458200" cy="40303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971550"/>
            <a:ext cx="7524750" cy="384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067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ctrTitle"/>
          </p:nvPr>
        </p:nvSpPr>
        <p:spPr>
          <a:xfrm>
            <a:off x="228600" y="133350"/>
            <a:ext cx="4973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solidFill>
                  <a:srgbClr val="00467A"/>
                </a:solidFill>
              </a:rPr>
              <a:t>Introduction &amp; Background</a:t>
            </a:r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1"/>
          </p:nvPr>
        </p:nvSpPr>
        <p:spPr>
          <a:xfrm>
            <a:off x="228600" y="1809750"/>
            <a:ext cx="4724400" cy="312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Intelligent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assistant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produces mobile community	among mobile users and store owners.</a:t>
            </a:r>
          </a:p>
          <a:p>
            <a:pPr marL="0" indent="0"/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We use </a:t>
            </a:r>
            <a:r>
              <a:rPr lang="en-US" b="1" dirty="0" smtClean="0">
                <a:solidFill>
                  <a:srgbClr val="00467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/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K Nearest Neighbor Algorithm.</a:t>
            </a:r>
          </a:p>
          <a:p>
            <a:pPr marL="0" indent="0"/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- Cosine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Similarity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We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b="1" dirty="0" smtClean="0">
                <a:solidFill>
                  <a:srgbClr val="00467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Convolutional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eural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(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CNN).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 smtClean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/>
            <a:endParaRPr lang="en-US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oogle Shape;32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400" y="2057400"/>
            <a:ext cx="4038600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036" y="-38250"/>
            <a:ext cx="7846764" cy="857400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rgbClr val="002948"/>
                </a:solidFill>
              </a:rPr>
              <a:t>Sequence Diagram </a:t>
            </a:r>
            <a:r>
              <a:rPr lang="en-US" sz="2800" dirty="0" smtClean="0">
                <a:solidFill>
                  <a:srgbClr val="002948"/>
                </a:solidFill>
              </a:rPr>
              <a:t>: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29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Mobiles </a:t>
            </a:r>
            <a:r>
              <a:rPr lang="en-US" sz="2800" dirty="0">
                <a:solidFill>
                  <a:srgbClr val="0029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</a:t>
            </a:r>
            <a:endParaRPr lang="en-US" sz="2800" dirty="0">
              <a:solidFill>
                <a:srgbClr val="002948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71550"/>
            <a:ext cx="8458200" cy="39541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971549"/>
            <a:ext cx="703897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054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036" y="-38250"/>
            <a:ext cx="7846764" cy="857400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sz="2800" dirty="0">
                <a:solidFill>
                  <a:srgbClr val="002948"/>
                </a:solidFill>
              </a:rPr>
              <a:t>Sequence Diagram </a:t>
            </a:r>
            <a:r>
              <a:rPr lang="en-US" sz="2800" dirty="0" smtClean="0">
                <a:solidFill>
                  <a:srgbClr val="002948"/>
                </a:solidFill>
              </a:rPr>
              <a:t>: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294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Stores Recommendation</a:t>
            </a:r>
            <a:endParaRPr lang="en-US" sz="2800" dirty="0">
              <a:solidFill>
                <a:srgbClr val="002948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71550"/>
            <a:ext cx="8458200" cy="39541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71550"/>
            <a:ext cx="7467600" cy="395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3772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6007"/>
            <a:ext cx="7846764" cy="857400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sz="2800" dirty="0" smtClean="0">
                <a:solidFill>
                  <a:srgbClr val="002948"/>
                </a:solidFill>
              </a:rPr>
              <a:t>ERD</a:t>
            </a:r>
            <a:endParaRPr lang="en-US" sz="2800" dirty="0">
              <a:solidFill>
                <a:srgbClr val="002948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19150"/>
            <a:ext cx="8458200" cy="41065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631394"/>
            <a:ext cx="6858000" cy="449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643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ctrTitle"/>
          </p:nvPr>
        </p:nvSpPr>
        <p:spPr>
          <a:xfrm>
            <a:off x="228600" y="285750"/>
            <a:ext cx="4973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 smtClean="0"/>
              <a:t> </a:t>
            </a:r>
            <a:r>
              <a:rPr lang="en-US" sz="2800" dirty="0">
                <a:solidFill>
                  <a:srgbClr val="002948"/>
                </a:solidFill>
              </a:rPr>
              <a:t>Conclusion</a:t>
            </a:r>
            <a:endParaRPr lang="en" sz="2800" dirty="0" smtClean="0">
              <a:solidFill>
                <a:srgbClr val="002948"/>
              </a:solidFill>
            </a:endParaRPr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1"/>
          </p:nvPr>
        </p:nvSpPr>
        <p:spPr>
          <a:xfrm>
            <a:off x="304800" y="1885950"/>
            <a:ext cx="4724400" cy="312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Finally we wish to build safe community among shops </a:t>
            </a:r>
            <a:endParaRPr lang="en-US" dirty="0" smtClean="0">
              <a:solidFill>
                <a:schemeClr val="tx2">
                  <a:lumMod val="2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2">
                    <a:lumMod val="25000"/>
                  </a:schemeClr>
                </a:solidFill>
              </a:rPr>
              <a:t>to </a:t>
            </a:r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trust user the store which deal with.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2">
                    <a:lumMod val="25000"/>
                  </a:schemeClr>
                </a:solidFill>
              </a:rPr>
              <a:t>Facilitating </a:t>
            </a:r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in recommending mobile to user by some features.</a:t>
            </a:r>
          </a:p>
          <a:p>
            <a:pPr>
              <a:buFont typeface="Arial" pitchFamily="34" charset="0"/>
              <a:buChar char="•"/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Guiding users to get their prefer mobile.</a:t>
            </a:r>
          </a:p>
        </p:txBody>
      </p:sp>
      <p:pic>
        <p:nvPicPr>
          <p:cNvPr id="4" name="Google Shape;32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400" y="2057400"/>
            <a:ext cx="4038600" cy="3105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66565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>
            <a:spLocks noGrp="1"/>
          </p:cNvSpPr>
          <p:nvPr>
            <p:ph type="ctrTitle" idx="4294967295"/>
          </p:nvPr>
        </p:nvSpPr>
        <p:spPr>
          <a:xfrm>
            <a:off x="685800" y="440350"/>
            <a:ext cx="48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Thanks!</a:t>
            </a:r>
            <a:endParaRPr sz="6000" dirty="0"/>
          </a:p>
        </p:txBody>
      </p:sp>
      <p:sp>
        <p:nvSpPr>
          <p:cNvPr id="303" name="Google Shape;303;p36"/>
          <p:cNvSpPr txBox="1">
            <a:spLocks noGrp="1"/>
          </p:cNvSpPr>
          <p:nvPr>
            <p:ph type="subTitle" idx="4294967295"/>
          </p:nvPr>
        </p:nvSpPr>
        <p:spPr>
          <a:xfrm>
            <a:off x="685800" y="2419350"/>
            <a:ext cx="48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b="1" dirty="0"/>
              <a:t>Any questions?</a:t>
            </a:r>
            <a:endParaRPr sz="3600" b="1" dirty="0"/>
          </a:p>
        </p:txBody>
      </p:sp>
      <p:sp>
        <p:nvSpPr>
          <p:cNvPr id="305" name="Google Shape;305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152" y="73754"/>
            <a:ext cx="6300300" cy="857400"/>
          </a:xfrm>
        </p:spPr>
        <p:txBody>
          <a:bodyPr/>
          <a:lstStyle/>
          <a:p>
            <a:r>
              <a:rPr lang="en-US" sz="2800" dirty="0" smtClean="0">
                <a:solidFill>
                  <a:srgbClr val="00467A"/>
                </a:solidFill>
              </a:rPr>
              <a:t>Motivation</a:t>
            </a:r>
            <a:endParaRPr lang="en-US" sz="2800" dirty="0">
              <a:solidFill>
                <a:srgbClr val="00467A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153400" cy="3725575"/>
          </a:xfrm>
        </p:spPr>
        <p:txBody>
          <a:bodyPr/>
          <a:lstStyle/>
          <a:p>
            <a:r>
              <a:rPr lang="en-US" sz="1800" dirty="0" smtClean="0">
                <a:solidFill>
                  <a:schemeClr val="tx2">
                    <a:lumMod val="25000"/>
                  </a:schemeClr>
                </a:solidFill>
              </a:rPr>
              <a:t>User can’t find mobile with specific features or can’t predict its price.</a:t>
            </a:r>
            <a:endParaRPr lang="en-US" sz="1800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17" name="Picture 2" descr="C:\Users\Kase\Downloads\image-removebg-pre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576" y="2389913"/>
            <a:ext cx="2398468" cy="242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6664616" y="1955538"/>
            <a:ext cx="1709936" cy="677562"/>
            <a:chOff x="3860523" y="983411"/>
            <a:chExt cx="2057400" cy="954715"/>
          </a:xfrm>
        </p:grpSpPr>
        <p:sp>
          <p:nvSpPr>
            <p:cNvPr id="20" name="Oval Callout 19"/>
            <p:cNvSpPr/>
            <p:nvPr/>
          </p:nvSpPr>
          <p:spPr>
            <a:xfrm>
              <a:off x="3860523" y="983411"/>
              <a:ext cx="2057400" cy="954715"/>
            </a:xfrm>
            <a:prstGeom prst="wedgeEllipseCallou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65617D"/>
                </a:solidFill>
              </a:endParaRPr>
            </a:p>
          </p:txBody>
        </p:sp>
        <p:pic>
          <p:nvPicPr>
            <p:cNvPr id="21" name="Picture 12" descr="https://www.flaticon.com/premium-icon/icons/svg/3171/3171470.sv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8098" y="1209719"/>
              <a:ext cx="464850" cy="464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4" descr="https://www.flaticon.com/premium-icon/icons/svg/3171/3171459.sv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5783" y="1246969"/>
              <a:ext cx="427600" cy="42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6" descr="https://www.flaticon.com/premium-icon/icons/svg/3171/3171549.sv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058" y="1205325"/>
              <a:ext cx="587125" cy="587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/>
          <p:cNvGrpSpPr/>
          <p:nvPr/>
        </p:nvGrpSpPr>
        <p:grpSpPr>
          <a:xfrm>
            <a:off x="4862319" y="1954735"/>
            <a:ext cx="1615108" cy="848964"/>
            <a:chOff x="2124183" y="743339"/>
            <a:chExt cx="1405273" cy="836312"/>
          </a:xfrm>
        </p:grpSpPr>
        <p:sp>
          <p:nvSpPr>
            <p:cNvPr id="25" name="Oval Callout 24"/>
            <p:cNvSpPr/>
            <p:nvPr/>
          </p:nvSpPr>
          <p:spPr>
            <a:xfrm flipH="1">
              <a:off x="2124183" y="743339"/>
              <a:ext cx="1405273" cy="836312"/>
            </a:xfrm>
            <a:prstGeom prst="wedgeEllipseCallou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65617D"/>
                </a:solidFill>
              </a:endParaRPr>
            </a:p>
          </p:txBody>
        </p:sp>
        <p:pic>
          <p:nvPicPr>
            <p:cNvPr id="26" name="Picture 2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2869" y="885480"/>
              <a:ext cx="331788" cy="3317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2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1604" y="933591"/>
              <a:ext cx="393950" cy="393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" name="Picture 33" descr="C:\Users\Kase\Desktop\memory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9697" y="1205325"/>
              <a:ext cx="281907" cy="281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97820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33350"/>
            <a:ext cx="6300300" cy="857400"/>
          </a:xfrm>
        </p:spPr>
        <p:txBody>
          <a:bodyPr/>
          <a:lstStyle/>
          <a:p>
            <a:r>
              <a:rPr lang="en-US" sz="2800" dirty="0" smtClean="0">
                <a:solidFill>
                  <a:srgbClr val="00467A"/>
                </a:solidFill>
              </a:rPr>
              <a:t>Motivation</a:t>
            </a:r>
            <a:endParaRPr lang="en-US" sz="2800" dirty="0">
              <a:solidFill>
                <a:srgbClr val="00467A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219350"/>
            <a:ext cx="8001000" cy="3433800"/>
          </a:xfrm>
        </p:spPr>
        <p:txBody>
          <a:bodyPr/>
          <a:lstStyle/>
          <a:p>
            <a:r>
              <a:rPr lang="en-US" sz="1800" dirty="0" smtClean="0">
                <a:solidFill>
                  <a:schemeClr val="tx2">
                    <a:lumMod val="25000"/>
                  </a:schemeClr>
                </a:solidFill>
              </a:rPr>
              <a:t>User can’t find mobile stores</a:t>
            </a:r>
            <a:r>
              <a:rPr lang="ar-EG" sz="1800" dirty="0" smtClean="0">
                <a:solidFill>
                  <a:schemeClr val="tx2">
                    <a:lumMod val="25000"/>
                  </a:schemeClr>
                </a:solidFill>
              </a:rPr>
              <a:t> </a:t>
            </a:r>
            <a:r>
              <a:rPr lang="en-US" sz="1800" dirty="0" smtClean="0">
                <a:solidFill>
                  <a:schemeClr val="tx2">
                    <a:lumMod val="25000"/>
                  </a:schemeClr>
                </a:solidFill>
              </a:rPr>
              <a:t>with specific distance and rate</a:t>
            </a:r>
            <a:r>
              <a:rPr lang="en-US" sz="1800" dirty="0" smtClean="0"/>
              <a:t>.</a:t>
            </a:r>
            <a:r>
              <a:rPr lang="ar-EG" sz="1800" dirty="0" smtClean="0"/>
              <a:t> </a:t>
            </a:r>
            <a:endParaRPr lang="en-US" sz="1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885950"/>
            <a:ext cx="394379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796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880" y="209550"/>
            <a:ext cx="6300300" cy="857400"/>
          </a:xfrm>
        </p:spPr>
        <p:txBody>
          <a:bodyPr/>
          <a:lstStyle/>
          <a:p>
            <a:r>
              <a:rPr lang="en-US" sz="2800" dirty="0" smtClean="0">
                <a:solidFill>
                  <a:srgbClr val="00467A"/>
                </a:solidFill>
              </a:rPr>
              <a:t>Motivation</a:t>
            </a:r>
            <a:endParaRPr lang="en-US" sz="2800" dirty="0">
              <a:solidFill>
                <a:srgbClr val="00467A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880" y="1352550"/>
            <a:ext cx="4901119" cy="3244900"/>
          </a:xfrm>
        </p:spPr>
        <p:txBody>
          <a:bodyPr/>
          <a:lstStyle/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</a:rPr>
              <a:t>Store owner </a:t>
            </a:r>
            <a:r>
              <a:rPr lang="en-US" sz="1800" dirty="0" smtClean="0">
                <a:solidFill>
                  <a:schemeClr val="tx2">
                    <a:lumMod val="25000"/>
                  </a:schemeClr>
                </a:solidFill>
              </a:rPr>
              <a:t>thinks </a:t>
            </a:r>
            <a:r>
              <a:rPr lang="en-US" sz="1800" dirty="0">
                <a:solidFill>
                  <a:schemeClr val="tx2">
                    <a:lumMod val="25000"/>
                  </a:schemeClr>
                </a:solidFill>
              </a:rPr>
              <a:t>how to communicate with more users to increase his income.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>
          <a:xfrm>
            <a:off x="5503032" y="1581150"/>
            <a:ext cx="3183766" cy="3344575"/>
          </a:xfrm>
        </p:spPr>
        <p:txBody>
          <a:bodyPr/>
          <a:lstStyle/>
          <a:p>
            <a:pPr marL="127000" indent="0"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10" name="Picture 2" descr="Hand drawn thinking concept Free Vec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335" y="1657350"/>
            <a:ext cx="3039159" cy="30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2822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123" y="80398"/>
            <a:ext cx="6300300" cy="857400"/>
          </a:xfrm>
        </p:spPr>
        <p:txBody>
          <a:bodyPr/>
          <a:lstStyle/>
          <a:p>
            <a:r>
              <a:rPr lang="en-US" sz="2800" dirty="0">
                <a:solidFill>
                  <a:srgbClr val="00467A"/>
                </a:solidFill>
              </a:rPr>
              <a:t>P</a:t>
            </a:r>
            <a:r>
              <a:rPr lang="en-US" sz="2800" dirty="0" smtClean="0">
                <a:solidFill>
                  <a:srgbClr val="00467A"/>
                </a:solidFill>
              </a:rPr>
              <a:t>roblem </a:t>
            </a:r>
            <a:r>
              <a:rPr lang="en-US" sz="2800" dirty="0">
                <a:solidFill>
                  <a:srgbClr val="00467A"/>
                </a:solidFill>
              </a:rPr>
              <a:t>D</a:t>
            </a:r>
            <a:r>
              <a:rPr lang="en-US" sz="2800" dirty="0" smtClean="0">
                <a:solidFill>
                  <a:srgbClr val="00467A"/>
                </a:solidFill>
              </a:rPr>
              <a:t>efinition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3950"/>
            <a:ext cx="8229600" cy="3801775"/>
          </a:xfrm>
        </p:spPr>
        <p:txBody>
          <a:bodyPr/>
          <a:lstStyle/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</a:rPr>
              <a:t>Can’t find a trusted mobile store to deal with.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15" name="Picture 3" descr="C:\Users\Kase\Downloads\image-removebg-preview 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111" y="1982101"/>
            <a:ext cx="1501806" cy="269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683" y="1982101"/>
            <a:ext cx="1735883" cy="2884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Cloud Callout 16"/>
          <p:cNvSpPr/>
          <p:nvPr/>
        </p:nvSpPr>
        <p:spPr>
          <a:xfrm>
            <a:off x="6371508" y="1174197"/>
            <a:ext cx="1676400" cy="838200"/>
          </a:xfrm>
          <a:prstGeom prst="cloudCallout">
            <a:avLst>
              <a:gd name="adj1" fmla="val -32170"/>
              <a:gd name="adj2" fmla="val 7122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5617D"/>
              </a:solidFill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305" y="1273690"/>
            <a:ext cx="444805" cy="522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76797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7697"/>
            <a:ext cx="6300300" cy="857400"/>
          </a:xfrm>
        </p:spPr>
        <p:txBody>
          <a:bodyPr/>
          <a:lstStyle/>
          <a:p>
            <a:r>
              <a:rPr lang="en-US" sz="2800" dirty="0">
                <a:solidFill>
                  <a:srgbClr val="00467A"/>
                </a:solidFill>
              </a:rPr>
              <a:t>P</a:t>
            </a:r>
            <a:r>
              <a:rPr lang="en-US" sz="2800" dirty="0" smtClean="0">
                <a:solidFill>
                  <a:srgbClr val="00467A"/>
                </a:solidFill>
              </a:rPr>
              <a:t>roblem </a:t>
            </a:r>
            <a:r>
              <a:rPr lang="en-US" sz="2800" dirty="0">
                <a:solidFill>
                  <a:srgbClr val="00467A"/>
                </a:solidFill>
              </a:rPr>
              <a:t>D</a:t>
            </a:r>
            <a:r>
              <a:rPr lang="en-US" sz="2800" dirty="0" smtClean="0">
                <a:solidFill>
                  <a:srgbClr val="00467A"/>
                </a:solidFill>
              </a:rPr>
              <a:t>efinition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458200" cy="3725575"/>
          </a:xfrm>
        </p:spPr>
        <p:txBody>
          <a:bodyPr/>
          <a:lstStyle/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  <a:cs typeface="Times New Roman" panose="02020603050405020304" pitchFamily="18" charset="0"/>
              </a:rPr>
              <a:t>Store owner can’t mount his mobiles.</a:t>
            </a:r>
            <a:endParaRPr lang="en-US" sz="1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19" name="Picture 2" descr="Bot, chat, chatbot, digital, robo, robot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377825" y="2343150"/>
            <a:ext cx="868330" cy="113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Box, check, delivery, goods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038" y="1564853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Check, customs, goods, import, open, prohibi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44" y="3630241"/>
            <a:ext cx="1481138" cy="148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Check, customs, goods, import, open, prohibi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005" y="3662362"/>
            <a:ext cx="1481138" cy="148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Check, customs, goods, import, open, prohibi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605956"/>
            <a:ext cx="1481138" cy="148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https://scontent-hbe1-1.xx.fbcdn.net/v/t1.15752-9/117609072_3389767561143934_7140989891510824330_n.png?_nc_cat=111&amp;_nc_sid=b96e70&amp;_nc_ohc=9Dbz9og1eq8AX9YGOZO&amp;_nc_ht=scontent-hbe1-1.xx&amp;oh=a01d7e330ad0c2ac51c73994eb07008f&amp;oe=5F5955D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564853"/>
            <a:ext cx="124553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0511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6.17284E-7 L 0.33628 0.00802 " pathEditMode="relative" rAng="0" ptsTypes="AA">
                                      <p:cBhvr>
                                        <p:cTn id="12" dur="3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6" y="4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Gower template">
  <a:themeElements>
    <a:clrScheme name="Custom 347">
      <a:dk1>
        <a:srgbClr val="65617D"/>
      </a:dk1>
      <a:lt1>
        <a:srgbClr val="FFFFFF"/>
      </a:lt1>
      <a:dk2>
        <a:srgbClr val="A7D86D"/>
      </a:dk2>
      <a:lt2>
        <a:srgbClr val="ECEBF0"/>
      </a:lt2>
      <a:accent1>
        <a:srgbClr val="A7D86D"/>
      </a:accent1>
      <a:accent2>
        <a:srgbClr val="7CBE5F"/>
      </a:accent2>
      <a:accent3>
        <a:srgbClr val="52A551"/>
      </a:accent3>
      <a:accent4>
        <a:srgbClr val="D8D5EB"/>
      </a:accent4>
      <a:accent5>
        <a:srgbClr val="A7A4BC"/>
      </a:accent5>
      <a:accent6>
        <a:srgbClr val="65617D"/>
      </a:accent6>
      <a:hlink>
        <a:srgbClr val="65617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1403</TotalTime>
  <Words>514</Words>
  <Application>Microsoft Office PowerPoint</Application>
  <PresentationFormat>On-screen Show (16:9)</PresentationFormat>
  <Paragraphs>170</Paragraphs>
  <Slides>44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Times New Roman</vt:lpstr>
      <vt:lpstr>Muli</vt:lpstr>
      <vt:lpstr>Poppins</vt:lpstr>
      <vt:lpstr>Calibri</vt:lpstr>
      <vt:lpstr>Poppins Light</vt:lpstr>
      <vt:lpstr>Gower template</vt:lpstr>
      <vt:lpstr>Phone Finder  Supervised by  Dr. Amr Badr     Dr.Eman Hossny</vt:lpstr>
      <vt:lpstr>Team !</vt:lpstr>
      <vt:lpstr>Agenda</vt:lpstr>
      <vt:lpstr>Introduction &amp; Background</vt:lpstr>
      <vt:lpstr>Motivation</vt:lpstr>
      <vt:lpstr>Motivation</vt:lpstr>
      <vt:lpstr>Motivation</vt:lpstr>
      <vt:lpstr>Problem Definition</vt:lpstr>
      <vt:lpstr>Problem Definition</vt:lpstr>
      <vt:lpstr>Problem Definition</vt:lpstr>
      <vt:lpstr>Problem Definition</vt:lpstr>
      <vt:lpstr>Objectives</vt:lpstr>
      <vt:lpstr>Challenges</vt:lpstr>
      <vt:lpstr> System Architecture</vt:lpstr>
      <vt:lpstr>K Nearest Neighbor (KNN - ML)</vt:lpstr>
      <vt:lpstr>Cosine Similarity (ML)</vt:lpstr>
      <vt:lpstr>Logistic Regression</vt:lpstr>
      <vt:lpstr>Convolutional Neural Network (CNN - DL)</vt:lpstr>
      <vt:lpstr>Cropping video for Image classification</vt:lpstr>
      <vt:lpstr>Cropping video for Image classification</vt:lpstr>
      <vt:lpstr>Cropping video for Image classification</vt:lpstr>
      <vt:lpstr>Cropping video for Image classification</vt:lpstr>
      <vt:lpstr>Cropping video for Image classification</vt:lpstr>
      <vt:lpstr>Cropping video for Image classification</vt:lpstr>
      <vt:lpstr>Cropping video for Image classification</vt:lpstr>
      <vt:lpstr>Cropping video for Image classification</vt:lpstr>
      <vt:lpstr>Cropping video for Image classification</vt:lpstr>
      <vt:lpstr>Cropping video for Image classification</vt:lpstr>
      <vt:lpstr>Cropping video for Image classification</vt:lpstr>
      <vt:lpstr>Cropping video for Image classification</vt:lpstr>
      <vt:lpstr>Cropping video for Image classification</vt:lpstr>
      <vt:lpstr>Cropping video for Image classification</vt:lpstr>
      <vt:lpstr>Cropping video for Image classification</vt:lpstr>
      <vt:lpstr>Project specifications :</vt:lpstr>
      <vt:lpstr> Use case Diagram</vt:lpstr>
      <vt:lpstr> Component Diagram</vt:lpstr>
      <vt:lpstr> Class Diagram</vt:lpstr>
      <vt:lpstr> Sequence Diagram :Photo analyzer</vt:lpstr>
      <vt:lpstr> Sequence Diagram :Video analyzer</vt:lpstr>
      <vt:lpstr> Sequence Diagram : Mobiles Recommendation</vt:lpstr>
      <vt:lpstr> Sequence Diagram :  Stores Recommendation</vt:lpstr>
      <vt:lpstr> ERD</vt:lpstr>
      <vt:lpstr> Conclusion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Phone – Indicator  Supervised by  Dr. Amr Badr     Dr.Iman Hosny</dc:title>
  <dc:creator>Kase</dc:creator>
  <cp:lastModifiedBy>Windows User</cp:lastModifiedBy>
  <cp:revision>108</cp:revision>
  <dcterms:modified xsi:type="dcterms:W3CDTF">2020-08-15T08:02:59Z</dcterms:modified>
</cp:coreProperties>
</file>